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74" r:id="rId11"/>
    <p:sldId id="275" r:id="rId12"/>
    <p:sldId id="282" r:id="rId13"/>
    <p:sldId id="278" r:id="rId14"/>
    <p:sldId id="263" r:id="rId15"/>
    <p:sldId id="264" r:id="rId16"/>
    <p:sldId id="265" r:id="rId17"/>
    <p:sldId id="273" r:id="rId18"/>
    <p:sldId id="266" r:id="rId19"/>
    <p:sldId id="271" r:id="rId20"/>
    <p:sldId id="272" r:id="rId21"/>
    <p:sldId id="267" r:id="rId22"/>
    <p:sldId id="268" r:id="rId23"/>
    <p:sldId id="269" r:id="rId24"/>
  </p:sldIdLst>
  <p:sldSz cx="9144000" cy="5143500" type="screen16x9"/>
  <p:notesSz cx="6858000" cy="9144000"/>
  <p:embeddedFontLst>
    <p:embeddedFont>
      <p:font typeface="Kohinoor Bangla" panose="02000000000000000000" pitchFamily="2" charset="77"/>
      <p:regular r:id="rId26"/>
      <p:bold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Red Hat Text" panose="02010303040201060303" pitchFamily="2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Zilla Slab SemiBold" pitchFamily="2" charset="77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a/G/NXMvCgEltUeNBxJXC3nFc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F7FD22-9787-42CB-A40C-7F5331DB7D71}">
  <a:tblStyle styleId="{87F7FD22-9787-42CB-A40C-7F5331DB7D71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tcBdr/>
        <a:fill>
          <a:solidFill>
            <a:srgbClr val="DDED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D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E1C58B-0B70-4F94-86F8-5B45BD9472E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8"/>
    <p:restoredTop sz="94663"/>
  </p:normalViewPr>
  <p:slideViewPr>
    <p:cSldViewPr snapToGrid="0" snapToObjects="1">
      <p:cViewPr varScale="1">
        <p:scale>
          <a:sx n="125" d="100"/>
          <a:sy n="125" d="100"/>
        </p:scale>
        <p:origin x="184" y="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e3c6115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11e3c6115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e3c6115a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1e3c6115a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e3c6115a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g11e3c6115a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e3c6115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11e3c6115a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e3c6115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1e3c6115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= log 2 (3000) +1 = 12.5</a:t>
            </a:r>
          </a:p>
          <a:p>
            <a:r>
              <a:rPr lang="en-US" dirty="0"/>
              <a:t>Cn = 3000 / (5793) = 0.522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9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e3c6115a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11e3c6115a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1419825" y="2220425"/>
            <a:ext cx="4993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Zilla Slab SemiBold"/>
              <a:buNone/>
              <a:defRPr sz="5600" b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155" name="Google Shape;155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62" name="Google Shape;162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20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82" name="Google Shape;182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“</a:t>
            </a:r>
            <a:endParaRPr dirty="0"/>
          </a:p>
        </p:txBody>
      </p:sp>
      <p:sp>
        <p:nvSpPr>
          <p:cNvPr id="193" name="Google Shape;193;p22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" sz="6000" b="0" i="0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”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08" name="Google Shape;208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14" name="Google Shape;214;p25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25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17" name="Google Shape;217;p25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25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20" name="Google Shape;220;p25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21" name="Google Shape;221;p25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 dirty="0"/>
          </a:p>
        </p:txBody>
      </p:sp>
      <p:sp>
        <p:nvSpPr>
          <p:cNvPr id="222" name="Google Shape;222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228" name="Google Shape;228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234" name="Google Shape;234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419825" y="1964350"/>
            <a:ext cx="4575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Zilla Slab SemiBold"/>
              <a:buNone/>
              <a:defRPr sz="4400" b="0"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419825" y="3221050"/>
            <a:ext cx="4575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b="0" i="0">
                <a:solidFill>
                  <a:schemeClr val="accent5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77" name="Google Shape;77;p1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" name="Google Shape;114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6" name="Google Shape;116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9" name="Google Shape;119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4" name="Google Shape;124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8" name="Google Shape;128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0" name="Google Shape;130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4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b="0" i="0" cap="none">
                <a:solidFill>
                  <a:schemeClr val="lt2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 dirty="0"/>
          </a:p>
        </p:txBody>
      </p:sp>
      <p:sp>
        <p:nvSpPr>
          <p:cNvPr id="133" name="Google Shape;133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0" i="0" cap="none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 b="0" i="0">
                <a:latin typeface="Kohinoor Bangla" panose="02000000000000000000" pitchFamily="2" charset="77"/>
                <a:cs typeface="Kohinoor Bangla" panose="02000000000000000000" pitchFamily="2" charset="77"/>
              </a:defRPr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 dirty="0"/>
          </a:p>
        </p:txBody>
      </p:sp>
      <p:sp>
        <p:nvSpPr>
          <p:cNvPr id="146" name="Google Shape;146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wentieth Century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 descr="\\DROBO-FS\QuickDrops\JB\PPTX NG\Droplets\LightingOverlay.png"/>
          <p:cNvPicPr preferRelativeResize="0"/>
          <p:nvPr/>
        </p:nvPicPr>
        <p:blipFill rotWithShape="1">
          <a:blip r:embed="rId2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8" name="Google Shape;8;p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Kohinoor Bangla" panose="02000000000000000000" pitchFamily="2" charset="77"/>
                <a:ea typeface="Kohinoor Bangla" panose="02000000000000000000" pitchFamily="2" charset="77"/>
                <a:cs typeface="Kohinoor Bangla" panose="02000000000000000000" pitchFamily="2" charset="77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US"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Kohinoor Bangla" panose="02000000000000000000" pitchFamily="2" charset="77"/>
                <a:ea typeface="Kohinoor Bangla" panose="02000000000000000000" pitchFamily="2" charset="77"/>
                <a:cs typeface="Kohinoor Bangla" panose="02000000000000000000" pitchFamily="2" charset="77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lang="en-US"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Kohinoor Bangla" panose="02000000000000000000" pitchFamily="2" charset="77"/>
                <a:ea typeface="Kohinoor Bangla" panose="02000000000000000000" pitchFamily="2" charset="77"/>
                <a:cs typeface="Kohinoor Bangla" panose="02000000000000000000" pitchFamily="2" charset="77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Twentieth Century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hinoor Bangla" panose="02000000000000000000" pitchFamily="2" charset="77"/>
          <a:ea typeface="Kohinoor Bangla" panose="02000000000000000000" pitchFamily="2" charset="77"/>
          <a:cs typeface="Kohinoor Bangla" panose="02000000000000000000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Kohinoor Bangla" panose="02000000000000000000" pitchFamily="2" charset="77"/>
          <a:ea typeface="Kohinoor Bangla" panose="02000000000000000000" pitchFamily="2" charset="77"/>
          <a:cs typeface="Kohinoor Bangla" panose="02000000000000000000" pitchFamily="2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243" name="Google Shape;243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44" name="Google Shape;244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0" name="Google Shape;250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1" name="Google Shape;251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4" name="Google Shape;254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5" name="Google Shape;255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6" name="Google Shape;256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7" name="Google Shape;257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8" name="Google Shape;258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9" name="Google Shape;259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2" name="Google Shape;262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6" name="Google Shape;266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7" name="Google Shape;267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72" name="Google Shape;272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3" name="Google Shape;273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6" name="Google Shape;276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8" name="Google Shape;278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0" name="Google Shape;280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2" name="Google Shape;282;p1"/>
          <p:cNvSpPr/>
          <p:nvPr/>
        </p:nvSpPr>
        <p:spPr>
          <a:xfrm>
            <a:off x="19050" y="-10715"/>
            <a:ext cx="9144000" cy="5143499"/>
          </a:xfrm>
          <a:prstGeom prst="rect">
            <a:avLst/>
          </a:prstGeom>
          <a:gradFill>
            <a:gsLst>
              <a:gs pos="0">
                <a:srgbClr val="00C0C0"/>
              </a:gs>
              <a:gs pos="82000">
                <a:srgbClr val="002060"/>
              </a:gs>
              <a:gs pos="100000">
                <a:srgbClr val="002355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grpSp>
        <p:nvGrpSpPr>
          <p:cNvPr id="283" name="Google Shape;283;p1"/>
          <p:cNvGrpSpPr/>
          <p:nvPr/>
        </p:nvGrpSpPr>
        <p:grpSpPr>
          <a:xfrm>
            <a:off x="-10716" y="0"/>
            <a:ext cx="915604" cy="5143499"/>
            <a:chOff x="-14288" y="0"/>
            <a:chExt cx="1220788" cy="6858001"/>
          </a:xfrm>
        </p:grpSpPr>
        <p:sp>
          <p:nvSpPr>
            <p:cNvPr id="284" name="Google Shape;284;p1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88" name="Google Shape;288;p1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0" name="Google Shape;290;p1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1" name="Google Shape;291;p1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4" name="Google Shape;294;p1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5" name="Google Shape;295;p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6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96" name="Google Shape;296;p1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7" name="Google Shape;297;p1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8" name="Google Shape;298;p1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299" name="Google Shape;299;p1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02" name="Google Shape;302;p1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04" name="Google Shape;304;p1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06" name="Google Shape;306;p1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07" name="Google Shape;307;p1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10" name="Google Shape;310;p1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1"/>
          <p:cNvSpPr txBox="1">
            <a:spLocks noGrp="1"/>
          </p:cNvSpPr>
          <p:nvPr>
            <p:ph type="ctrTitle"/>
          </p:nvPr>
        </p:nvSpPr>
        <p:spPr>
          <a:xfrm>
            <a:off x="869159" y="812004"/>
            <a:ext cx="2138961" cy="353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" sz="3400" b="1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PRODUCT SEARCH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cxnSp>
        <p:nvCxnSpPr>
          <p:cNvPr id="312" name="Google Shape;312;p1"/>
          <p:cNvCxnSpPr/>
          <p:nvPr/>
        </p:nvCxnSpPr>
        <p:spPr>
          <a:xfrm>
            <a:off x="3490722" y="1091013"/>
            <a:ext cx="0" cy="2736846"/>
          </a:xfrm>
          <a:prstGeom prst="straightConnector1">
            <a:avLst/>
          </a:prstGeom>
          <a:noFill/>
          <a:ln w="25400" cap="flat" cmpd="sng">
            <a:solidFill>
              <a:schemeClr val="lt1">
                <a:alpha val="6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1"/>
          <p:cNvSpPr txBox="1"/>
          <p:nvPr/>
        </p:nvSpPr>
        <p:spPr>
          <a:xfrm>
            <a:off x="3973322" y="812004"/>
            <a:ext cx="3357774" cy="325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" sz="20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Project &amp; Slides Created by: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	Edward 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Andino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Sierra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	Carlos Mendoza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	Ivan Zelenkov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grpSp>
        <p:nvGrpSpPr>
          <p:cNvPr id="314" name="Google Shape;314;p1"/>
          <p:cNvGrpSpPr/>
          <p:nvPr/>
        </p:nvGrpSpPr>
        <p:grpSpPr>
          <a:xfrm>
            <a:off x="8523684" y="0"/>
            <a:ext cx="506016" cy="5136356"/>
            <a:chOff x="11364912" y="0"/>
            <a:chExt cx="674688" cy="6848476"/>
          </a:xfrm>
        </p:grpSpPr>
        <p:sp>
          <p:nvSpPr>
            <p:cNvPr id="315" name="Google Shape;315;p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16" name="Google Shape;316;p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19" name="Google Shape;319;p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21" name="Google Shape;321;p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323" name="Google Shape;323;p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AB6D063-199D-4C94-9763-84B9E822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Open Sans" panose="020B0606030504020204" pitchFamily="34" charset="0"/>
              </a:rPr>
              <a:t>Arrays.sort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() and </a:t>
            </a:r>
            <a:r>
              <a:rPr lang="en-US" b="1" i="0" dirty="0" err="1">
                <a:effectLst/>
                <a:latin typeface="Open Sans" panose="020B0606030504020204" pitchFamily="34" charset="0"/>
              </a:rPr>
              <a:t>Collections.sort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()</a:t>
            </a:r>
            <a:br>
              <a:rPr lang="en-US" b="1" i="0" dirty="0"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1AD09F-7730-4D18-92A1-A88776E19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>
              <a:latin typeface="Kohinoor Bangla" panose="020B0604020202020204" charset="0"/>
              <a:cs typeface="Kohinoor Bangla" panose="020B0604020202020204" charset="0"/>
            </a:endParaRPr>
          </a:p>
          <a:p>
            <a:r>
              <a:rPr lang="en-US" dirty="0" err="1">
                <a:latin typeface="Kohinoor Bangla" panose="020B0604020202020204" charset="0"/>
                <a:cs typeface="Kohinoor Bangla" panose="020B0604020202020204" charset="0"/>
              </a:rPr>
              <a:t>Arrays.sort</a:t>
            </a:r>
            <a:r>
              <a:rPr lang="en-US" dirty="0">
                <a:latin typeface="Kohinoor Bangla" panose="020B0604020202020204" charset="0"/>
                <a:cs typeface="Kohinoor Bangla" panose="020B0604020202020204" charset="0"/>
              </a:rPr>
              <a:t> uses two sorting algorithms. One is a modification of Quicksort named dual-pivot quicksort, the other an adaptation of </a:t>
            </a:r>
            <a:r>
              <a:rPr lang="en-US" dirty="0" err="1">
                <a:latin typeface="Kohinoor Bangla" panose="020B0604020202020204" charset="0"/>
                <a:cs typeface="Kohinoor Bangla" panose="020B0604020202020204" charset="0"/>
              </a:rPr>
              <a:t>MergeSort</a:t>
            </a:r>
            <a:r>
              <a:rPr lang="en-US" dirty="0">
                <a:latin typeface="Kohinoor Bangla" panose="020B0604020202020204" charset="0"/>
                <a:cs typeface="Kohinoor Bangla" panose="020B0604020202020204" charset="0"/>
              </a:rPr>
              <a:t> named </a:t>
            </a:r>
            <a:r>
              <a:rPr lang="en-US" dirty="0" err="1">
                <a:latin typeface="Kohinoor Bangla" panose="020B0604020202020204" charset="0"/>
                <a:cs typeface="Kohinoor Bangla" panose="020B0604020202020204" charset="0"/>
              </a:rPr>
              <a:t>Timsort</a:t>
            </a:r>
            <a:r>
              <a:rPr lang="en-US" dirty="0">
                <a:latin typeface="Kohinoor Bangla" panose="020B0604020202020204" charset="0"/>
                <a:cs typeface="Kohinoor Bangla" panose="020B0604020202020204" charset="0"/>
              </a:rPr>
              <a:t>. Both have a time complexity of O(n log n), where n is the total number of items in the array.</a:t>
            </a:r>
          </a:p>
          <a:p>
            <a:pPr marL="85725" indent="0">
              <a:buNone/>
            </a:pPr>
            <a:endParaRPr lang="en-US" dirty="0">
              <a:latin typeface="Kohinoor Bangla" panose="020B0604020202020204" charset="0"/>
              <a:cs typeface="Kohinoor Bangla" panose="020B0604020202020204" charset="0"/>
            </a:endParaRPr>
          </a:p>
          <a:p>
            <a:r>
              <a:rPr lang="en-US" dirty="0">
                <a:latin typeface="Kohinoor Bangla" panose="020B0604020202020204" charset="0"/>
                <a:cs typeface="Kohinoor Bangla" panose="020B0604020202020204" charset="0"/>
              </a:rPr>
              <a:t>The time complexity including the comparator is O(n * (log n) * c), where c is the time complexity of the comparator. By default, </a:t>
            </a:r>
            <a:r>
              <a:rPr lang="en-US" dirty="0" err="1">
                <a:latin typeface="Kohinoor Bangla" panose="020B0604020202020204" charset="0"/>
                <a:cs typeface="Kohinoor Bangla" panose="020B0604020202020204" charset="0"/>
              </a:rPr>
              <a:t>Arrays.sort</a:t>
            </a:r>
            <a:r>
              <a:rPr lang="en-US" dirty="0">
                <a:latin typeface="Kohinoor Bangla" panose="020B0604020202020204" charset="0"/>
                <a:cs typeface="Kohinoor Bangla" panose="020B0604020202020204" charset="0"/>
              </a:rPr>
              <a:t> uses a comparator following the natural ordering of the content for an O(1) time complexity. Programmer-defined comparators with little computational work also resolve to an O(1) time complexity.</a:t>
            </a:r>
            <a:endParaRPr lang="en-US" dirty="0">
              <a:solidFill>
                <a:schemeClr val="bg1"/>
              </a:solidFill>
              <a:latin typeface="Kohinoor Bangla" panose="020B0604020202020204" charset="0"/>
              <a:cs typeface="Kohinoor Bangla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22CC6-8F71-4EF2-A193-038B8604F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650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92F2-BC50-4EA8-95DD-8C1C6237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Comparison of Different Sorts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2F7D4-7894-45B7-85A5-23D359BE6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453768-6811-4FD8-A145-4DBEFDF2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81" y="1673651"/>
            <a:ext cx="3809026" cy="301264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CF966AB-D142-412C-8111-8532569B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1" y="1645395"/>
            <a:ext cx="4054540" cy="30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394799-3BDE-4510-8ECE-1331F6BC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5" y="984190"/>
            <a:ext cx="3205496" cy="267340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566D8-17D9-4069-BFF5-AEF993192A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29582-F536-45FB-9CAF-43995E7B03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C30B8-A733-4F78-BD52-26F0BDA4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06" y="380694"/>
            <a:ext cx="5277587" cy="4382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1DC4E-A7FD-4034-8165-D71C431F7AED}"/>
              </a:ext>
            </a:extLst>
          </p:cNvPr>
          <p:cNvSpPr txBox="1"/>
          <p:nvPr/>
        </p:nvSpPr>
        <p:spPr>
          <a:xfrm>
            <a:off x="4514850" y="2041029"/>
            <a:ext cx="105079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MergeSort</a:t>
            </a:r>
            <a:r>
              <a:rPr lang="en-US" sz="1200" dirty="0"/>
              <a:t>() </a:t>
            </a:r>
          </a:p>
          <a:p>
            <a:r>
              <a:rPr lang="en-US" sz="1200" dirty="0" err="1"/>
              <a:t>Array.Sort</a:t>
            </a:r>
            <a:r>
              <a:rPr lang="en-US" sz="120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25527-E610-4362-9EC3-8AAB7EA0B42E}"/>
              </a:ext>
            </a:extLst>
          </p:cNvPr>
          <p:cNvSpPr txBox="1"/>
          <p:nvPr/>
        </p:nvSpPr>
        <p:spPr>
          <a:xfrm>
            <a:off x="4568289" y="2571750"/>
            <a:ext cx="97654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BubbleSort</a:t>
            </a:r>
            <a:r>
              <a:rPr lang="en-US" sz="1100" dirty="0"/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E3ABC-F1AE-4C88-B29F-D41EBE7C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59" y="4197832"/>
            <a:ext cx="3247002" cy="7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8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DE87A-7D2B-41EC-9B79-38082DB3A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Display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3DBF4-C21F-49D3-A4F3-60C4B80B842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66150" y="4411663"/>
            <a:ext cx="57785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32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e3c6115ab_0_18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338424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Twentieth Century"/>
              <a:buNone/>
            </a:pPr>
            <a:r>
              <a:rPr lang="en" sz="3400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BINARY SEARCH</a:t>
            </a:r>
            <a:endParaRPr sz="3400" b="1" dirty="0">
              <a:solidFill>
                <a:schemeClr val="dk1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52" name="Google Shape;552;g11e3c6115ab_0_18"/>
          <p:cNvSpPr txBox="1">
            <a:spLocks noGrp="1"/>
          </p:cNvSpPr>
          <p:nvPr>
            <p:ph type="sldNum" idx="12"/>
          </p:nvPr>
        </p:nvSpPr>
        <p:spPr>
          <a:xfrm>
            <a:off x="8051005" y="588081"/>
            <a:ext cx="23455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14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53" name="Google Shape;553;g11e3c6115ab_0_18"/>
          <p:cNvSpPr txBox="1"/>
          <p:nvPr/>
        </p:nvSpPr>
        <p:spPr>
          <a:xfrm>
            <a:off x="763326" y="1191283"/>
            <a:ext cx="7522232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Locates a target value in a sorted </a:t>
            </a:r>
            <a:r>
              <a:rPr lang="en" sz="1500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ArrayList</a:t>
            </a:r>
            <a:r>
              <a:rPr lang="en" sz="15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by successively eliminating half of the array from consideration.</a:t>
            </a:r>
            <a:endParaRPr sz="15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How many elements will it need to examine?   </a:t>
            </a:r>
            <a:r>
              <a:rPr lang="en" sz="15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O(log N)</a:t>
            </a:r>
            <a:endParaRPr lang="en" sz="1500" dirty="0"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Recursive binary search method, the space complexity would be </a:t>
            </a:r>
            <a:r>
              <a:rPr lang="en" sz="15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O(log </a:t>
            </a:r>
            <a:r>
              <a:rPr lang="en" sz="1500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N</a:t>
            </a:r>
            <a:r>
              <a:rPr lang="en" sz="15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)</a:t>
            </a:r>
            <a:endParaRPr sz="15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Example: Searching the array below for the value </a:t>
            </a:r>
            <a:r>
              <a:rPr lang="en" sz="1500" u="none" strike="noStrike" cap="none" dirty="0">
                <a:solidFill>
                  <a:schemeClr val="bg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42</a:t>
            </a:r>
            <a:r>
              <a:rPr lang="en" sz="15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.</a:t>
            </a:r>
            <a:endParaRPr sz="15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graphicFrame>
        <p:nvGraphicFramePr>
          <p:cNvPr id="554" name="Google Shape;554;g11e3c6115ab_0_18"/>
          <p:cNvGraphicFramePr/>
          <p:nvPr/>
        </p:nvGraphicFramePr>
        <p:xfrm>
          <a:off x="220265" y="3149693"/>
          <a:ext cx="8701100" cy="792400"/>
        </p:xfrm>
        <a:graphic>
          <a:graphicData uri="http://schemas.openxmlformats.org/drawingml/2006/table">
            <a:tbl>
              <a:tblPr>
                <a:noFill/>
                <a:tableStyleId>{46E1C58B-0B70-4F94-86F8-5B45BD9472E8}</a:tableStyleId>
              </a:tblPr>
              <a:tblGrid>
                <a:gridCol w="7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index</a:t>
                      </a:r>
                      <a:endParaRPr/>
                    </a:p>
                  </a:txBody>
                  <a:tcPr marL="91450" marR="91450" marT="45700" marB="457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 dirty="0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 dirty="0"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value</a:t>
                      </a:r>
                      <a:endParaRPr/>
                    </a:p>
                  </a:txBody>
                  <a:tcPr marL="91450" marR="91450" marT="45700" marB="457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00B05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68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 dirty="0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103</a:t>
                      </a:r>
                      <a:endParaRPr dirty="0"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55" name="Google Shape;555;g11e3c6115ab_0_18"/>
          <p:cNvGrpSpPr/>
          <p:nvPr/>
        </p:nvGrpSpPr>
        <p:grpSpPr>
          <a:xfrm>
            <a:off x="921022" y="3942101"/>
            <a:ext cx="619125" cy="833437"/>
            <a:chOff x="618" y="2880"/>
            <a:chExt cx="390" cy="525"/>
          </a:xfrm>
        </p:grpSpPr>
        <p:sp>
          <p:nvSpPr>
            <p:cNvPr id="556" name="Google Shape;556;g11e3c6115ab_0_18"/>
            <p:cNvSpPr txBox="1"/>
            <p:nvPr/>
          </p:nvSpPr>
          <p:spPr>
            <a:xfrm>
              <a:off x="618" y="3168"/>
              <a:ext cx="390" cy="23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min</a:t>
              </a:r>
              <a:endParaRPr dirty="0"/>
            </a:p>
          </p:txBody>
        </p:sp>
        <p:cxnSp>
          <p:nvCxnSpPr>
            <p:cNvPr id="557" name="Google Shape;557;g11e3c6115ab_0_18"/>
            <p:cNvCxnSpPr/>
            <p:nvPr/>
          </p:nvCxnSpPr>
          <p:spPr>
            <a:xfrm rot="10800000">
              <a:off x="816" y="2880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8" name="Google Shape;558;g11e3c6115ab_0_18"/>
          <p:cNvGrpSpPr/>
          <p:nvPr/>
        </p:nvGrpSpPr>
        <p:grpSpPr>
          <a:xfrm>
            <a:off x="4570809" y="3942101"/>
            <a:ext cx="619125" cy="833437"/>
            <a:chOff x="618" y="2880"/>
            <a:chExt cx="390" cy="525"/>
          </a:xfrm>
        </p:grpSpPr>
        <p:sp>
          <p:nvSpPr>
            <p:cNvPr id="559" name="Google Shape;559;g11e3c6115ab_0_18"/>
            <p:cNvSpPr txBox="1"/>
            <p:nvPr/>
          </p:nvSpPr>
          <p:spPr>
            <a:xfrm>
              <a:off x="618" y="3168"/>
              <a:ext cx="390" cy="23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mid</a:t>
              </a:r>
              <a:endParaRPr/>
            </a:p>
          </p:txBody>
        </p:sp>
        <p:cxnSp>
          <p:nvCxnSpPr>
            <p:cNvPr id="560" name="Google Shape;560;g11e3c6115ab_0_18"/>
            <p:cNvCxnSpPr/>
            <p:nvPr/>
          </p:nvCxnSpPr>
          <p:spPr>
            <a:xfrm rot="10800000">
              <a:off x="816" y="2880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g11e3c6115ab_0_18"/>
          <p:cNvGrpSpPr/>
          <p:nvPr/>
        </p:nvGrpSpPr>
        <p:grpSpPr>
          <a:xfrm>
            <a:off x="8302228" y="3942101"/>
            <a:ext cx="619125" cy="833437"/>
            <a:chOff x="618" y="2880"/>
            <a:chExt cx="390" cy="525"/>
          </a:xfrm>
        </p:grpSpPr>
        <p:sp>
          <p:nvSpPr>
            <p:cNvPr id="562" name="Google Shape;562;g11e3c6115ab_0_18"/>
            <p:cNvSpPr txBox="1"/>
            <p:nvPr/>
          </p:nvSpPr>
          <p:spPr>
            <a:xfrm>
              <a:off x="618" y="3168"/>
              <a:ext cx="390" cy="237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max</a:t>
              </a:r>
              <a:endParaRPr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63" name="Google Shape;563;g11e3c6115ab_0_18"/>
            <p:cNvCxnSpPr/>
            <p:nvPr/>
          </p:nvCxnSpPr>
          <p:spPr>
            <a:xfrm rot="10800000">
              <a:off x="816" y="2880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"/>
          <p:cNvSpPr txBox="1">
            <a:spLocks noGrp="1"/>
          </p:cNvSpPr>
          <p:nvPr>
            <p:ph type="sldNum" idx="12"/>
          </p:nvPr>
        </p:nvSpPr>
        <p:spPr>
          <a:xfrm>
            <a:off x="8033288" y="4412456"/>
            <a:ext cx="2522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15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69" name="Google Shape;569;p5"/>
          <p:cNvSpPr txBox="1"/>
          <p:nvPr/>
        </p:nvSpPr>
        <p:spPr>
          <a:xfrm>
            <a:off x="985392" y="775806"/>
            <a:ext cx="5113035" cy="436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Arial"/>
              <a:buNone/>
            </a:pP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Returns the index of an occurrence of target in a,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Arial"/>
              <a:buNone/>
            </a:pP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or a negative number if the target is not found.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50"/>
              <a:buFont typeface="Arial"/>
              <a:buNone/>
            </a:pP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Precondition: elements of a are in sorted order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binarySearch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(int[] a, int target) {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min = 0;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int max =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a.length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- 1;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endParaRPr sz="1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(min &lt;= max) {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mid = (min + max) / 2;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(a[mid] &lt; target) {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min = mid + 1;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else if (a[mid] &gt; target) {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max = mid - 1;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else {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mid;   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target found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-(min + 1);    </a:t>
            </a:r>
            <a:r>
              <a:rPr lang="en" sz="10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target not found</a:t>
            </a:r>
            <a:endParaRPr dirty="0"/>
          </a:p>
          <a:p>
            <a:pPr marL="171450" marR="0" lvl="0" indent="-1714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570" name="Google Shape;570;p5"/>
          <p:cNvSpPr txBox="1"/>
          <p:nvPr/>
        </p:nvSpPr>
        <p:spPr>
          <a:xfrm>
            <a:off x="985392" y="245611"/>
            <a:ext cx="457388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wentieth Century"/>
              <a:buNone/>
            </a:pPr>
            <a:r>
              <a:rPr lang="en" sz="3400" b="1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BINARY SEARCH CODE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"/>
          <p:cNvSpPr txBox="1"/>
          <p:nvPr/>
        </p:nvSpPr>
        <p:spPr>
          <a:xfrm>
            <a:off x="481156" y="3616405"/>
            <a:ext cx="68702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index  = </a:t>
            </a:r>
            <a:r>
              <a:rPr lang="en" sz="1800" b="0" i="0" u="none" strike="noStrike" cap="none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binarySearch</a:t>
            </a:r>
            <a:r>
              <a:rPr lang="en" sz="18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(data, 42);  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10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index2 = </a:t>
            </a:r>
            <a:r>
              <a:rPr lang="en" sz="1800" b="0" i="0" u="none" strike="noStrike" cap="none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binarySearch</a:t>
            </a:r>
            <a:r>
              <a:rPr lang="en" sz="18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(data, 66);  </a:t>
            </a:r>
            <a:r>
              <a:rPr lang="en" sz="1800" b="1" i="0" u="none" strike="noStrike" cap="none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-14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graphicFrame>
        <p:nvGraphicFramePr>
          <p:cNvPr id="576" name="Google Shape;576;p6"/>
          <p:cNvGraphicFramePr/>
          <p:nvPr/>
        </p:nvGraphicFramePr>
        <p:xfrm>
          <a:off x="220265" y="2502408"/>
          <a:ext cx="8701100" cy="792400"/>
        </p:xfrm>
        <a:graphic>
          <a:graphicData uri="http://schemas.openxmlformats.org/drawingml/2006/table">
            <a:tbl>
              <a:tblPr>
                <a:noFill/>
                <a:tableStyleId>{46E1C58B-0B70-4F94-86F8-5B45BD9472E8}</a:tableStyleId>
              </a:tblPr>
              <a:tblGrid>
                <a:gridCol w="7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985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index</a:t>
                      </a:r>
                      <a:endParaRPr/>
                    </a:p>
                  </a:txBody>
                  <a:tcPr marL="91450" marR="91450" marT="45700" marB="457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chemeClr val="dk2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value</a:t>
                      </a:r>
                      <a:endParaRPr/>
                    </a:p>
                  </a:txBody>
                  <a:tcPr marL="91450" marR="91450" marT="45700" marB="457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-4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42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56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68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85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92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Tahoma"/>
                        <a:buNone/>
                      </a:pPr>
                      <a:r>
                        <a:rPr lang="en" sz="2000" b="0" i="0" u="none" strike="noStrike" cap="none">
                          <a:solidFill>
                            <a:srgbClr val="FF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103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7" name="Google Shape;577;p6"/>
          <p:cNvSpPr txBox="1"/>
          <p:nvPr/>
        </p:nvSpPr>
        <p:spPr>
          <a:xfrm>
            <a:off x="856060" y="1394977"/>
            <a:ext cx="687021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Recursive </a:t>
            </a:r>
            <a:r>
              <a:rPr lang="en" sz="1500" dirty="0" err="1">
                <a:solidFill>
                  <a:schemeClr val="lt1"/>
                </a:solidFill>
                <a:latin typeface="Kohinoor Bangla" panose="02000000000000000000" pitchFamily="2" charset="77"/>
                <a:ea typeface="Courier New"/>
                <a:cs typeface="Kohinoor Bangla" panose="02000000000000000000" pitchFamily="2" charset="77"/>
                <a:sym typeface="Courier New"/>
              </a:rPr>
              <a:t>binarySearch</a:t>
            </a:r>
            <a:r>
              <a:rPr lang="en" sz="15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method.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5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If the target value is not found, return its negative insertion point.</a:t>
            </a:r>
            <a:endParaRPr sz="15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78" name="Google Shape;578;p6"/>
          <p:cNvSpPr txBox="1"/>
          <p:nvPr/>
        </p:nvSpPr>
        <p:spPr>
          <a:xfrm>
            <a:off x="856060" y="463888"/>
            <a:ext cx="338424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Twentieth Century"/>
              <a:buNone/>
            </a:pPr>
            <a:r>
              <a:rPr lang="en" sz="3400" b="1" cap="none" dirty="0">
                <a:solidFill>
                  <a:srgbClr val="00206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BINARY SEARCH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79" name="Google Shape;579;p6"/>
          <p:cNvSpPr txBox="1">
            <a:spLocks noGrp="1"/>
          </p:cNvSpPr>
          <p:nvPr>
            <p:ph type="sldNum" idx="12"/>
          </p:nvPr>
        </p:nvSpPr>
        <p:spPr>
          <a:xfrm>
            <a:off x="7875037" y="4412456"/>
            <a:ext cx="4105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16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A931-FB71-4D80-845F-1A484DEF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71" y="302523"/>
            <a:ext cx="5464058" cy="1108928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SEARCH ALGORITHM COMPARISON</a:t>
            </a:r>
            <a:br>
              <a:rPr lang="en-US" sz="1400" b="1" dirty="0">
                <a:latin typeface="Kohinoor Bangla" panose="02000000000000000000" pitchFamily="2" charset="77"/>
                <a:cs typeface="Kohinoor Bangla" panose="02000000000000000000" pitchFamily="2" charset="77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E862DB-4B5A-4C23-A27B-BCBB59887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F4074A-FC21-4E47-8B43-B7AFB968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43" y="856987"/>
            <a:ext cx="7363713" cy="41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0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1e3c6115ab_0_23"/>
          <p:cNvSpPr txBox="1">
            <a:spLocks noGrp="1"/>
          </p:cNvSpPr>
          <p:nvPr>
            <p:ph type="title"/>
          </p:nvPr>
        </p:nvSpPr>
        <p:spPr>
          <a:xfrm>
            <a:off x="958168" y="493864"/>
            <a:ext cx="7219922" cy="46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RUNNING TIME FOR COMBINED ALGORITHMS</a:t>
            </a:r>
            <a:endParaRPr b="1" dirty="0">
              <a:solidFill>
                <a:srgbClr val="002060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85" name="Google Shape;585;g11e3c6115ab_0_23"/>
          <p:cNvSpPr txBox="1">
            <a:spLocks noGrp="1"/>
          </p:cNvSpPr>
          <p:nvPr>
            <p:ph type="sldNum" idx="12"/>
          </p:nvPr>
        </p:nvSpPr>
        <p:spPr>
          <a:xfrm>
            <a:off x="8048787" y="4412456"/>
            <a:ext cx="23677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18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86" name="Google Shape;586;g11e3c6115ab_0_23"/>
          <p:cNvSpPr txBox="1"/>
          <p:nvPr/>
        </p:nvSpPr>
        <p:spPr>
          <a:xfrm>
            <a:off x="1988224" y="1329888"/>
            <a:ext cx="156703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Kohinoor Bangla" panose="02000000000000000000" pitchFamily="2" charset="77"/>
                <a:ea typeface="Anton"/>
                <a:cs typeface="Kohinoor Bangla" panose="02000000000000000000" pitchFamily="2" charset="77"/>
                <a:sym typeface="Anton"/>
              </a:rPr>
              <a:t>Merge Sort</a:t>
            </a:r>
            <a:endParaRPr sz="2000" b="1" dirty="0">
              <a:solidFill>
                <a:schemeClr val="lt1"/>
              </a:solidFill>
              <a:latin typeface="Kohinoor Bangla" panose="02000000000000000000" pitchFamily="2" charset="77"/>
              <a:ea typeface="Anton"/>
              <a:cs typeface="Kohinoor Bangla" panose="02000000000000000000" pitchFamily="2" charset="77"/>
              <a:sym typeface="Anton"/>
            </a:endParaRPr>
          </a:p>
        </p:txBody>
      </p:sp>
      <p:sp>
        <p:nvSpPr>
          <p:cNvPr id="587" name="Google Shape;587;g11e3c6115ab_0_23"/>
          <p:cNvSpPr txBox="1"/>
          <p:nvPr/>
        </p:nvSpPr>
        <p:spPr>
          <a:xfrm>
            <a:off x="3621812" y="1329888"/>
            <a:ext cx="189263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Kohinoor Bangla" panose="02000000000000000000" pitchFamily="2" charset="77"/>
                <a:ea typeface="Anton"/>
                <a:cs typeface="Kohinoor Bangla" panose="02000000000000000000" pitchFamily="2" charset="77"/>
                <a:sym typeface="Anton"/>
              </a:rPr>
              <a:t>Binary Search</a:t>
            </a:r>
            <a:endParaRPr sz="2000" b="1" dirty="0">
              <a:solidFill>
                <a:schemeClr val="lt1"/>
              </a:solidFill>
              <a:latin typeface="Kohinoor Bangla" panose="02000000000000000000" pitchFamily="2" charset="77"/>
              <a:ea typeface="Anton"/>
              <a:cs typeface="Kohinoor Bangla" panose="02000000000000000000" pitchFamily="2" charset="77"/>
              <a:sym typeface="Anton"/>
            </a:endParaRPr>
          </a:p>
        </p:txBody>
      </p:sp>
      <p:sp>
        <p:nvSpPr>
          <p:cNvPr id="588" name="Google Shape;588;g11e3c6115ab_0_23"/>
          <p:cNvSpPr txBox="1"/>
          <p:nvPr/>
        </p:nvSpPr>
        <p:spPr>
          <a:xfrm>
            <a:off x="2112434" y="2661480"/>
            <a:ext cx="130369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N * log(N)</a:t>
            </a:r>
            <a:endParaRPr sz="18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sp>
        <p:nvSpPr>
          <p:cNvPr id="589" name="Google Shape;589;g11e3c6115ab_0_23"/>
          <p:cNvSpPr txBox="1"/>
          <p:nvPr/>
        </p:nvSpPr>
        <p:spPr>
          <a:xfrm>
            <a:off x="4139656" y="2675176"/>
            <a:ext cx="87213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log(N)</a:t>
            </a:r>
            <a:endParaRPr sz="18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cxnSp>
        <p:nvCxnSpPr>
          <p:cNvPr id="590" name="Google Shape;590;g11e3c6115ab_0_23"/>
          <p:cNvCxnSpPr>
            <a:cxnSpLocks/>
            <a:stCxn id="586" idx="2"/>
            <a:endCxn id="588" idx="0"/>
          </p:cNvCxnSpPr>
          <p:nvPr/>
        </p:nvCxnSpPr>
        <p:spPr>
          <a:xfrm flipH="1">
            <a:off x="2764281" y="1822300"/>
            <a:ext cx="7461" cy="83918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g11e3c6115ab_0_23"/>
          <p:cNvCxnSpPr>
            <a:cxnSpLocks/>
            <a:stCxn id="587" idx="2"/>
            <a:endCxn id="589" idx="0"/>
          </p:cNvCxnSpPr>
          <p:nvPr/>
        </p:nvCxnSpPr>
        <p:spPr>
          <a:xfrm>
            <a:off x="4568129" y="1822300"/>
            <a:ext cx="7597" cy="85287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11e3c6115ab_0_23"/>
          <p:cNvSpPr/>
          <p:nvPr/>
        </p:nvSpPr>
        <p:spPr>
          <a:xfrm>
            <a:off x="3584648" y="2796631"/>
            <a:ext cx="236700" cy="222025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" name="Google Shape;593;g11e3c6115ab_0_23"/>
          <p:cNvCxnSpPr>
            <a:cxnSpLocks/>
          </p:cNvCxnSpPr>
          <p:nvPr/>
        </p:nvCxnSpPr>
        <p:spPr>
          <a:xfrm>
            <a:off x="3703000" y="3045637"/>
            <a:ext cx="0" cy="49844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4" name="Google Shape;594;g11e3c6115ab_0_23"/>
          <p:cNvSpPr txBox="1"/>
          <p:nvPr/>
        </p:nvSpPr>
        <p:spPr>
          <a:xfrm>
            <a:off x="2559890" y="3551806"/>
            <a:ext cx="228621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N * log(N) + log(N)</a:t>
            </a:r>
            <a:endParaRPr sz="18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cxnSp>
        <p:nvCxnSpPr>
          <p:cNvPr id="595" name="Google Shape;595;g11e3c6115ab_0_23"/>
          <p:cNvCxnSpPr>
            <a:cxnSpLocks/>
          </p:cNvCxnSpPr>
          <p:nvPr/>
        </p:nvCxnSpPr>
        <p:spPr>
          <a:xfrm flipH="1">
            <a:off x="3861053" y="3635122"/>
            <a:ext cx="767032" cy="295000"/>
          </a:xfrm>
          <a:prstGeom prst="straightConnector1">
            <a:avLst/>
          </a:prstGeom>
          <a:noFill/>
          <a:ln w="28575" cap="flat" cmpd="sng">
            <a:solidFill>
              <a:srgbClr val="C900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g11e3c6115ab_0_23"/>
          <p:cNvSpPr txBox="1"/>
          <p:nvPr/>
        </p:nvSpPr>
        <p:spPr>
          <a:xfrm>
            <a:off x="1031505" y="2731763"/>
            <a:ext cx="10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Combine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97" name="Google Shape;597;g11e3c6115ab_0_23"/>
          <p:cNvSpPr txBox="1"/>
          <p:nvPr/>
        </p:nvSpPr>
        <p:spPr>
          <a:xfrm>
            <a:off x="1327969" y="3490254"/>
            <a:ext cx="116267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Remove Constants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98" name="Google Shape;598;g11e3c6115ab_0_23"/>
          <p:cNvSpPr txBox="1"/>
          <p:nvPr/>
        </p:nvSpPr>
        <p:spPr>
          <a:xfrm>
            <a:off x="3123456" y="4510117"/>
            <a:ext cx="132377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N * log(N)</a:t>
            </a:r>
            <a:endParaRPr sz="18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cxnSp>
        <p:nvCxnSpPr>
          <p:cNvPr id="599" name="Google Shape;599;g11e3c6115ab_0_23"/>
          <p:cNvCxnSpPr>
            <a:cxnSpLocks/>
            <a:stCxn id="594" idx="2"/>
            <a:endCxn id="600" idx="0"/>
          </p:cNvCxnSpPr>
          <p:nvPr/>
        </p:nvCxnSpPr>
        <p:spPr>
          <a:xfrm flipH="1">
            <a:off x="3702998" y="4013441"/>
            <a:ext cx="2" cy="53315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g11e3c6115ab_0_23"/>
          <p:cNvSpPr/>
          <p:nvPr/>
        </p:nvSpPr>
        <p:spPr>
          <a:xfrm>
            <a:off x="3123456" y="4546591"/>
            <a:ext cx="1159083" cy="33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1e3c6115ab_0_23"/>
          <p:cNvSpPr txBox="1"/>
          <p:nvPr/>
        </p:nvSpPr>
        <p:spPr>
          <a:xfrm>
            <a:off x="5781059" y="2030015"/>
            <a:ext cx="2736447" cy="10156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Combining these algorithms results in a running time of </a:t>
            </a:r>
            <a:r>
              <a:rPr lang="en" sz="1200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O(N log(N))</a:t>
            </a:r>
            <a:r>
              <a:rPr lang="en" sz="12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This means that the running time of Merge Sort and Binary combined is equivalent to just doing Merge Sort.</a:t>
            </a:r>
            <a:endParaRPr sz="12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86B0-041A-45E8-8F8E-562AFF1A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255459"/>
            <a:ext cx="7429499" cy="1108928"/>
          </a:xfrm>
        </p:spPr>
        <p:txBody>
          <a:bodyPr>
            <a:normAutofit/>
          </a:bodyPr>
          <a:lstStyle/>
          <a:p>
            <a:pPr algn="ctr"/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WORST(AND AVERAGE) CASE </a:t>
            </a:r>
            <a:b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</a:br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RUNNING TIME FOR COMBINED ALGORITHMS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79146-2C0C-4097-A30D-6F55A1A11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D29FAA6-3D8F-4D22-8A07-1CAC2618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4" y="1213151"/>
            <a:ext cx="6191811" cy="3873550"/>
          </a:xfrm>
          <a:prstGeom prst="rect">
            <a:avLst/>
          </a:prstGeom>
        </p:spPr>
      </p:pic>
      <p:sp>
        <p:nvSpPr>
          <p:cNvPr id="6" name="Google Shape;601;g11e3c6115ab_0_23">
            <a:extLst>
              <a:ext uri="{FF2B5EF4-FFF2-40B4-BE49-F238E27FC236}">
                <a16:creationId xmlns:a16="http://schemas.microsoft.com/office/drawing/2014/main" id="{0D7B168D-6F20-4F88-9765-2A369330DF55}"/>
              </a:ext>
            </a:extLst>
          </p:cNvPr>
          <p:cNvSpPr txBox="1"/>
          <p:nvPr/>
        </p:nvSpPr>
        <p:spPr>
          <a:xfrm>
            <a:off x="6833551" y="2340938"/>
            <a:ext cx="2325695" cy="4616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11.9436864 + 0.0000216 is effectively still </a:t>
            </a:r>
            <a:r>
              <a:rPr lang="en" sz="1200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11.94 seconds.</a:t>
            </a:r>
            <a:endParaRPr sz="1200" dirty="0">
              <a:solidFill>
                <a:srgbClr val="FF0000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90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c6115ab_0_6"/>
          <p:cNvSpPr txBox="1"/>
          <p:nvPr/>
        </p:nvSpPr>
        <p:spPr>
          <a:xfrm>
            <a:off x="238539" y="573279"/>
            <a:ext cx="4919248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400" b="1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THE APP’S FEATURES</a:t>
            </a:r>
            <a:endParaRPr sz="3400"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330" name="Google Shape;330;g11e3c6115ab_0_6"/>
          <p:cNvSpPr txBox="1">
            <a:spLocks noGrp="1"/>
          </p:cNvSpPr>
          <p:nvPr>
            <p:ph type="sldNum" idx="12"/>
          </p:nvPr>
        </p:nvSpPr>
        <p:spPr>
          <a:xfrm>
            <a:off x="4876799" y="285750"/>
            <a:ext cx="280987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2</a:t>
            </a:fld>
            <a:endParaRPr sz="14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sp>
        <p:nvSpPr>
          <p:cNvPr id="331" name="Google Shape;331;g11e3c6115ab_0_6"/>
          <p:cNvSpPr txBox="1"/>
          <p:nvPr/>
        </p:nvSpPr>
        <p:spPr>
          <a:xfrm>
            <a:off x="464819" y="1295679"/>
            <a:ext cx="4692967" cy="341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An app that displays the ID, Brand, </a:t>
            </a:r>
            <a:r>
              <a:rPr lang="en" sz="11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ModelNumber</a:t>
            </a: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, </a:t>
            </a:r>
            <a:r>
              <a:rPr lang="en" sz="11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ModelYear</a:t>
            </a: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, ProductName, and Description of multiple products stored in a database.</a:t>
            </a:r>
            <a:endParaRPr sz="11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457200" marR="0" lvl="0" indent="-2286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A search bar allows the user instantly search for any product that has any combination of letters with its tuples in common with the search result.</a:t>
            </a:r>
            <a:endParaRPr sz="11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914400" marR="0" lvl="1" indent="-2286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The search essentially filters the data as the user types in the search bar; no need for typing and pressing enter.</a:t>
            </a:r>
            <a:endParaRPr sz="11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457200" marR="0" lvl="0" indent="-2286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Before the search results are displayed, they are sorted.</a:t>
            </a:r>
            <a:endParaRPr sz="11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457200" marR="0" lvl="0" indent="-228600" algn="l" rtl="0">
              <a:lnSpc>
                <a:spcPct val="16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Merge Sort and Binary Search </a:t>
            </a:r>
            <a:r>
              <a:rPr lang="en" sz="11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were implemented </a:t>
            </a:r>
            <a:r>
              <a:rPr lang="en" sz="11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in order to create an efficient running time.</a:t>
            </a:r>
            <a:endParaRPr sz="11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pic>
        <p:nvPicPr>
          <p:cNvPr id="332" name="Google Shape;332;g11e3c6115ab_0_6" descr="Mobile device with apps"/>
          <p:cNvPicPr preferRelativeResize="0"/>
          <p:nvPr/>
        </p:nvPicPr>
        <p:blipFill rotWithShape="1">
          <a:blip r:embed="rId3">
            <a:alphaModFix/>
          </a:blip>
          <a:srcRect l="50661" r="11013"/>
          <a:stretch/>
        </p:blipFill>
        <p:spPr>
          <a:xfrm>
            <a:off x="5639562" y="10"/>
            <a:ext cx="3504438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86B0-041A-45E8-8F8E-562AFF1A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114942"/>
            <a:ext cx="7429499" cy="1108928"/>
          </a:xfrm>
        </p:spPr>
        <p:txBody>
          <a:bodyPr/>
          <a:lstStyle/>
          <a:p>
            <a:pPr algn="ctr"/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BEST CASE</a:t>
            </a:r>
            <a:b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</a:br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RUNNING TIME FOR COMBINED ALGORITHMS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79146-2C0C-4097-A30D-6F55A1A118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CB27A0-356A-4EEF-A60A-3198A5F7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74" y="1044792"/>
            <a:ext cx="6187869" cy="39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6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g11e3c6115ab_0_34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g11e3c6115ab_0_34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608" name="Google Shape;608;g11e3c6115ab_0_3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g11e3c6115ab_0_3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g11e3c6115ab_0_3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g11e3c6115ab_0_3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g11e3c6115ab_0_3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g11e3c6115ab_0_3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4" name="Google Shape;614;g11e3c6115ab_0_3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5" name="Google Shape;615;g11e3c6115ab_0_3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g11e3c6115ab_0_3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7" name="Google Shape;617;g11e3c6115ab_0_3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8" name="Google Shape;618;g11e3c6115ab_0_3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g11e3c6115ab_0_3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g11e3c6115ab_0_3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1" name="Google Shape;621;g11e3c6115ab_0_3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g11e3c6115ab_0_3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3" name="Google Shape;623;g11e3c6115ab_0_3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g11e3c6115ab_0_3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g11e3c6115ab_0_3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6" name="Google Shape;626;g11e3c6115ab_0_3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g11e3c6115ab_0_3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g11e3c6115ab_0_3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9" name="Google Shape;629;g11e3c6115ab_0_3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g11e3c6115ab_0_3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1" name="Google Shape;631;g11e3c6115ab_0_3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g11e3c6115ab_0_3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3" name="Google Shape;633;g11e3c6115ab_0_3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g11e3c6115ab_0_3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5" name="Google Shape;635;g11e3c6115ab_0_3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g11e3c6115ab_0_3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g11e3c6115ab_0_3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g11e3c6115ab_0_3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39" name="Google Shape;639;g11e3c6115ab_0_3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0" name="Google Shape;640;g11e3c6115ab_0_3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g11e3c6115ab_0_3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2" name="Google Shape;642;g11e3c6115ab_0_3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3" name="Google Shape;643;g11e3c6115ab_0_3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g11e3c6115ab_0_3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5" name="Google Shape;645;g11e3c6115ab_0_3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g11e3c6115ab_0_3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7" name="Google Shape;647;g11e3c6115ab_0_3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g11e3c6115ab_0_3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g11e3c6115ab_0_3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0" name="Google Shape;650;g11e3c6115ab_0_3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g11e3c6115ab_0_3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2" name="Google Shape;652;g11e3c6115ab_0_3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g11e3c6115ab_0_3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g11e3c6115ab_0_3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5" name="Google Shape;655;g11e3c6115ab_0_3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6" name="Google Shape;656;g11e3c6115ab_0_3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g11e3c6115ab_0_3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g11e3c6115ab_0_3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9" name="Google Shape;659;g11e3c6115ab_0_3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g11e3c6115ab_0_3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1" name="Google Shape;661;g11e3c6115ab_0_3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g11e3c6115ab_0_34"/>
          <p:cNvGrpSpPr/>
          <p:nvPr/>
        </p:nvGrpSpPr>
        <p:grpSpPr>
          <a:xfrm>
            <a:off x="117874" y="12550"/>
            <a:ext cx="9144002" cy="5148072"/>
            <a:chOff x="0" y="-1"/>
            <a:chExt cx="12192003" cy="6864097"/>
          </a:xfrm>
        </p:grpSpPr>
        <p:sp>
          <p:nvSpPr>
            <p:cNvPr id="663" name="Google Shape;663;g11e3c6115ab_0_34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endParaRPr>
            </a:p>
          </p:txBody>
        </p:sp>
        <p:pic>
          <p:nvPicPr>
            <p:cNvPr id="664" name="Google Shape;664;g11e3c6115ab_0_34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0" y="-1"/>
              <a:ext cx="12192003" cy="68640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5" name="Google Shape;665;g11e3c6115ab_0_34"/>
          <p:cNvSpPr txBox="1"/>
          <p:nvPr/>
        </p:nvSpPr>
        <p:spPr>
          <a:xfrm>
            <a:off x="1260475" y="125818"/>
            <a:ext cx="6623049" cy="46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600" b="1" cap="none" dirty="0">
                <a:solidFill>
                  <a:srgbClr val="00206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SCREENSHOTS OF CODE AND APP IN ACTION</a:t>
            </a:r>
            <a:endParaRPr b="1" dirty="0">
              <a:solidFill>
                <a:srgbClr val="002060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grpSp>
        <p:nvGrpSpPr>
          <p:cNvPr id="666" name="Google Shape;666;g11e3c6115ab_0_34"/>
          <p:cNvGrpSpPr/>
          <p:nvPr/>
        </p:nvGrpSpPr>
        <p:grpSpPr>
          <a:xfrm>
            <a:off x="-10716" y="0"/>
            <a:ext cx="915604" cy="5143499"/>
            <a:chOff x="-14288" y="0"/>
            <a:chExt cx="1220788" cy="6858001"/>
          </a:xfrm>
        </p:grpSpPr>
        <p:sp>
          <p:nvSpPr>
            <p:cNvPr id="667" name="Google Shape;667;g11e3c6115ab_0_3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g11e3c6115ab_0_3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g11e3c6115ab_0_3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g11e3c6115ab_0_3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1" name="Google Shape;671;g11e3c6115ab_0_3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g11e3c6115ab_0_3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3" name="Google Shape;673;g11e3c6115ab_0_3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4" name="Google Shape;674;g11e3c6115ab_0_3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g11e3c6115ab_0_3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g11e3c6115ab_0_3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7" name="Google Shape;677;g11e3c6115ab_0_3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8" name="Google Shape;678;g11e3c6115ab_0_3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79" name="Google Shape;679;g11e3c6115ab_0_3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0" name="Google Shape;680;g11e3c6115ab_0_3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1" name="Google Shape;681;g11e3c6115ab_0_3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2" name="Google Shape;682;g11e3c6115ab_0_3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g11e3c6115ab_0_3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g11e3c6115ab_0_3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5" name="Google Shape;685;g11e3c6115ab_0_3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g11e3c6115ab_0_3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7" name="Google Shape;687;g11e3c6115ab_0_3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g11e3c6115ab_0_3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9" name="Google Shape;689;g11e3c6115ab_0_3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0" name="Google Shape;690;g11e3c6115ab_0_3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g11e3c6115ab_0_3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g11e3c6115ab_0_3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3" name="Google Shape;693;g11e3c6115ab_0_3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g11e3c6115ab_0_34"/>
          <p:cNvSpPr txBox="1">
            <a:spLocks noGrp="1"/>
          </p:cNvSpPr>
          <p:nvPr>
            <p:ph type="sldNum" idx="12"/>
          </p:nvPr>
        </p:nvSpPr>
        <p:spPr>
          <a:xfrm>
            <a:off x="7893830" y="4413249"/>
            <a:ext cx="399269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21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grpSp>
        <p:nvGrpSpPr>
          <p:cNvPr id="695" name="Google Shape;695;g11e3c6115ab_0_34"/>
          <p:cNvGrpSpPr/>
          <p:nvPr/>
        </p:nvGrpSpPr>
        <p:grpSpPr>
          <a:xfrm>
            <a:off x="8523684" y="0"/>
            <a:ext cx="506016" cy="5136356"/>
            <a:chOff x="11364912" y="0"/>
            <a:chExt cx="674688" cy="6848476"/>
          </a:xfrm>
        </p:grpSpPr>
        <p:sp>
          <p:nvSpPr>
            <p:cNvPr id="696" name="Google Shape;696;g11e3c6115ab_0_34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7" name="Google Shape;697;g11e3c6115ab_0_34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g11e3c6115ab_0_34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g11e3c6115ab_0_34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0" name="Google Shape;700;g11e3c6115ab_0_34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g11e3c6115ab_0_34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2" name="Google Shape;702;g11e3c6115ab_0_34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g11e3c6115ab_0_34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4" name="Google Shape;704;g11e3c6115ab_0_34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g11e3c6115ab_0_34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g11e3c6115ab_0_34" descr="Graphical user interface, 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492" y="484809"/>
            <a:ext cx="3809022" cy="2177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5F6062E-8E8B-1948-A76F-380264156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453" y="485620"/>
            <a:ext cx="3751871" cy="2175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4C8CA4-F7F6-6A48-B7B5-C679BC558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23" y="2805112"/>
            <a:ext cx="3803159" cy="213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5633E67-5F20-6B43-A9CA-B0E69DF49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453" y="2809226"/>
            <a:ext cx="3731683" cy="20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62009A-7DD7-834E-9BF0-F00621739017}"/>
              </a:ext>
            </a:extLst>
          </p:cNvPr>
          <p:cNvSpPr txBox="1"/>
          <p:nvPr/>
        </p:nvSpPr>
        <p:spPr>
          <a:xfrm>
            <a:off x="4923364" y="2320081"/>
            <a:ext cx="223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Search product by year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FE4BD6-815E-E441-816C-6D9C2DEF61D1}"/>
              </a:ext>
            </a:extLst>
          </p:cNvPr>
          <p:cNvSpPr txBox="1"/>
          <p:nvPr/>
        </p:nvSpPr>
        <p:spPr>
          <a:xfrm>
            <a:off x="339330" y="2363823"/>
            <a:ext cx="3360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Product Search Database Application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06E6706-1E03-744E-9D54-A1A0FF0B1ACE}"/>
              </a:ext>
            </a:extLst>
          </p:cNvPr>
          <p:cNvSpPr txBox="1"/>
          <p:nvPr/>
        </p:nvSpPr>
        <p:spPr>
          <a:xfrm>
            <a:off x="339844" y="4642839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Scene Builder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5023B4-F34C-5847-863C-A798107547E4}"/>
              </a:ext>
            </a:extLst>
          </p:cNvPr>
          <p:cNvSpPr txBox="1"/>
          <p:nvPr/>
        </p:nvSpPr>
        <p:spPr>
          <a:xfrm>
            <a:off x="4905312" y="4564112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</a:t>
            </a:r>
            <a:r>
              <a:rPr lang="en-US" dirty="0" err="1">
                <a:solidFill>
                  <a:srgbClr val="FF0000"/>
                </a:solidFill>
              </a:rPr>
              <a:t>Intelij</a:t>
            </a:r>
            <a:r>
              <a:rPr lang="en-US" dirty="0">
                <a:solidFill>
                  <a:srgbClr val="FF0000"/>
                </a:solidFill>
              </a:rPr>
              <a:t> IDEA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e3c6115ab_0_28"/>
          <p:cNvSpPr txBox="1">
            <a:spLocks noGrp="1"/>
          </p:cNvSpPr>
          <p:nvPr>
            <p:ph type="ctrTitle"/>
          </p:nvPr>
        </p:nvSpPr>
        <p:spPr>
          <a:xfrm>
            <a:off x="2827065" y="914400"/>
            <a:ext cx="3489870" cy="6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</a:pPr>
            <a:r>
              <a:rPr lang="en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CONCLUSION</a:t>
            </a:r>
            <a:endParaRPr b="1" dirty="0">
              <a:solidFill>
                <a:srgbClr val="002060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713" name="Google Shape;713;g11e3c6115ab_0_28"/>
          <p:cNvSpPr txBox="1">
            <a:spLocks noGrp="1"/>
          </p:cNvSpPr>
          <p:nvPr>
            <p:ph type="subTitle" idx="1"/>
          </p:nvPr>
        </p:nvSpPr>
        <p:spPr>
          <a:xfrm>
            <a:off x="1868250" y="1901997"/>
            <a:ext cx="5407500" cy="133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55600">
              <a:buClr>
                <a:schemeClr val="lt1"/>
              </a:buClr>
              <a:buChar char="●"/>
            </a:pPr>
            <a:r>
              <a:rPr lang="en-US" dirty="0">
                <a:solidFill>
                  <a:schemeClr val="lt1"/>
                </a:solidFill>
              </a:rPr>
              <a:t>Our app works as expected. The running time is analyzed in detail.</a:t>
            </a:r>
          </a:p>
          <a:p>
            <a:pPr lvl="0" indent="-355600">
              <a:buClr>
                <a:schemeClr val="lt1"/>
              </a:buClr>
              <a:buChar char="●"/>
            </a:pPr>
            <a:endParaRPr dirty="0">
              <a:solidFill>
                <a:schemeClr val="lt1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lvl="0" indent="-355600">
              <a:buClr>
                <a:schemeClr val="lt1"/>
              </a:buClr>
              <a:buChar char="●"/>
            </a:pPr>
            <a:r>
              <a:rPr lang="en-US" dirty="0">
                <a:solidFill>
                  <a:schemeClr val="lt1"/>
                </a:solidFill>
              </a:rPr>
              <a:t>The project finished successfully.</a:t>
            </a:r>
            <a:endParaRPr dirty="0">
              <a:solidFill>
                <a:schemeClr val="lt1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D422-86AF-2045-9206-E565960D6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921" y="2180334"/>
            <a:ext cx="3786158" cy="782831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929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sldNum" idx="12"/>
          </p:nvPr>
        </p:nvSpPr>
        <p:spPr>
          <a:xfrm>
            <a:off x="8122024" y="4412456"/>
            <a:ext cx="1635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wentieth Century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3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6096079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5527338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/>
                </a:solidFill>
                <a:latin typeface="Red Hat Text"/>
                <a:ea typeface="Red Hat Text"/>
                <a:cs typeface="Red Hat Text"/>
                <a:sym typeface="Red Hat Text"/>
              </a:rPr>
              <a:t>APR</a:t>
            </a:r>
            <a:endParaRPr sz="1000" b="0" i="0" u="none" strike="noStrike" cap="none" dirty="0">
              <a:solidFill>
                <a:schemeClr val="tx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4958572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4437456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3878890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/>
                </a:solidFill>
                <a:latin typeface="Red Hat Text"/>
                <a:ea typeface="Red Hat Text"/>
                <a:cs typeface="Red Hat Text"/>
                <a:sym typeface="Red Hat Text"/>
              </a:rPr>
              <a:t>MAR</a:t>
            </a:r>
            <a:endParaRPr sz="1000" b="0" i="0" u="none" strike="noStrike" cap="none" dirty="0">
              <a:solidFill>
                <a:schemeClr val="tx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3396724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2860208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2307592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tx1"/>
                </a:solidFill>
                <a:latin typeface="Red Hat Text"/>
                <a:ea typeface="Red Hat Text"/>
                <a:cs typeface="Red Hat Text"/>
                <a:sym typeface="Red Hat Text"/>
              </a:rPr>
              <a:t>FEB</a:t>
            </a:r>
            <a:endParaRPr sz="1000" b="0" i="0" u="none" strike="noStrike" cap="none" dirty="0">
              <a:solidFill>
                <a:schemeClr val="tx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6" name="Google Shape;346;p27"/>
          <p:cNvSpPr/>
          <p:nvPr/>
        </p:nvSpPr>
        <p:spPr>
          <a:xfrm>
            <a:off x="1735438" y="2527350"/>
            <a:ext cx="708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48" name="Google Shape;348;p27"/>
          <p:cNvCxnSpPr/>
          <p:nvPr/>
        </p:nvCxnSpPr>
        <p:spPr>
          <a:xfrm rot="10800000">
            <a:off x="2988678" y="2028744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9" name="Google Shape;349;p27"/>
          <p:cNvCxnSpPr/>
          <p:nvPr/>
        </p:nvCxnSpPr>
        <p:spPr>
          <a:xfrm rot="10800000">
            <a:off x="5881811" y="2920944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0" name="Google Shape;350;p27"/>
          <p:cNvCxnSpPr/>
          <p:nvPr/>
        </p:nvCxnSpPr>
        <p:spPr>
          <a:xfrm rot="10800000">
            <a:off x="3801039" y="2920944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1" name="Google Shape;351;p27"/>
          <p:cNvSpPr txBox="1"/>
          <p:nvPr/>
        </p:nvSpPr>
        <p:spPr>
          <a:xfrm>
            <a:off x="2471775" y="1368988"/>
            <a:ext cx="93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"/>
              <a:buNone/>
            </a:pPr>
            <a:r>
              <a:rPr lang="en" sz="800" b="0" i="0" u="none" strike="noStrike" cap="none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Planning out communication, file sharing, getting a base idea.</a:t>
            </a:r>
            <a:endParaRPr sz="800" b="0" i="0" u="none" strike="noStrike" cap="none"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3333500" y="3419538"/>
            <a:ext cx="935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"/>
              <a:buNone/>
            </a:pPr>
            <a:r>
              <a:rPr lang="en" sz="800" b="0" i="0" u="none" strike="noStrike" cap="none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Originally planned to be a Java web app using Apache. Implementing Sort and Search in a servlet file proved to be difficult.</a:t>
            </a:r>
            <a:endParaRPr sz="800" b="0" i="0" u="none" strike="noStrike" cap="none"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53" name="Google Shape;353;p27"/>
          <p:cNvCxnSpPr/>
          <p:nvPr/>
        </p:nvCxnSpPr>
        <p:spPr>
          <a:xfrm rot="10800000">
            <a:off x="4679811" y="2028744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4" name="Google Shape;354;p27"/>
          <p:cNvSpPr txBox="1"/>
          <p:nvPr/>
        </p:nvSpPr>
        <p:spPr>
          <a:xfrm>
            <a:off x="4212250" y="1129925"/>
            <a:ext cx="93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Work began on a more efficient JavaFX app using MySQL localhost server to retrieve data.</a:t>
            </a:r>
            <a:endParaRPr sz="8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5414250" y="3419538"/>
            <a:ext cx="93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Final Touches. Potentially </a:t>
            </a: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analyzing run time in more detail.</a:t>
            </a:r>
            <a:endParaRPr sz="800" b="0" i="0" u="none" strike="noStrike" cap="none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6" name="Google Shape;356;p2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338424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Twentieth Century"/>
              <a:buNone/>
            </a:pPr>
            <a:r>
              <a:rPr lang="en" sz="3400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TIMELINE</a:t>
            </a:r>
            <a:endParaRPr sz="3400" b="1" dirty="0">
              <a:solidFill>
                <a:schemeClr val="dk1"/>
              </a:solidFill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1e3c6115ab_0_13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g11e3c6115ab_0_13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363" name="Google Shape;363;g11e3c6115ab_0_1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g11e3c6115ab_0_1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11e3c6115ab_0_1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g11e3c6115ab_0_1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g11e3c6115ab_0_1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g11e3c6115ab_0_1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9" name="Google Shape;369;g11e3c6115ab_0_1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0" name="Google Shape;370;g11e3c6115ab_0_1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g11e3c6115ab_0_1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2" name="Google Shape;372;g11e3c6115ab_0_1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3" name="Google Shape;373;g11e3c6115ab_0_1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g11e3c6115ab_0_1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g11e3c6115ab_0_1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6" name="Google Shape;376;g11e3c6115ab_0_1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g11e3c6115ab_0_1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g11e3c6115ab_0_1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g11e3c6115ab_0_1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g11e3c6115ab_0_1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g11e3c6115ab_0_1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g11e3c6115ab_0_1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g11e3c6115ab_0_1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g11e3c6115ab_0_1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g11e3c6115ab_0_1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6" name="Google Shape;386;g11e3c6115ab_0_1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g11e3c6115ab_0_1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g11e3c6115ab_0_1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g11e3c6115ab_0_1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g11e3c6115ab_0_1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g11e3c6115ab_0_1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g11e3c6115ab_0_1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g11e3c6115ab_0_1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g11e3c6115ab_0_1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5" name="Google Shape;395;g11e3c6115ab_0_1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g11e3c6115ab_0_1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g11e3c6115ab_0_1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8" name="Google Shape;398;g11e3c6115ab_0_1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g11e3c6115ab_0_1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0" name="Google Shape;400;g11e3c6115ab_0_1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g11e3c6115ab_0_1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2" name="Google Shape;402;g11e3c6115ab_0_1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g11e3c6115ab_0_1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g11e3c6115ab_0_1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5" name="Google Shape;405;g11e3c6115ab_0_1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g11e3c6115ab_0_1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7" name="Google Shape;407;g11e3c6115ab_0_1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g11e3c6115ab_0_1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g11e3c6115ab_0_1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0" name="Google Shape;410;g11e3c6115ab_0_1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1" name="Google Shape;411;g11e3c6115ab_0_1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g11e3c6115ab_0_1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g11e3c6115ab_0_1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4" name="Google Shape;414;g11e3c6115ab_0_1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g11e3c6115ab_0_1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6" name="Google Shape;416;g11e3c6115ab_0_1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g11e3c6115ab_0_13"/>
          <p:cNvSpPr txBox="1">
            <a:spLocks noGrp="1"/>
          </p:cNvSpPr>
          <p:nvPr>
            <p:ph type="title"/>
          </p:nvPr>
        </p:nvSpPr>
        <p:spPr>
          <a:xfrm>
            <a:off x="509536" y="380639"/>
            <a:ext cx="3741934" cy="91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Twentieth Century"/>
              <a:buNone/>
            </a:pPr>
            <a:r>
              <a:rPr lang="en" sz="3400" b="1" dirty="0">
                <a:solidFill>
                  <a:srgbClr val="002060"/>
                </a:solidFill>
                <a:latin typeface="Kohinoor Bangla" panose="02000000000000000000" pitchFamily="2" charset="77"/>
                <a:cs typeface="Kohinoor Bangla" panose="02000000000000000000" pitchFamily="2" charset="77"/>
              </a:rPr>
              <a:t>LANGUAGES AND SOFTWARE USED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418" name="Google Shape;418;g11e3c6115ab_0_13"/>
          <p:cNvSpPr/>
          <p:nvPr/>
        </p:nvSpPr>
        <p:spPr>
          <a:xfrm flipH="1">
            <a:off x="4576515" y="606043"/>
            <a:ext cx="1919808" cy="1902573"/>
          </a:xfrm>
          <a:prstGeom prst="round1Rect">
            <a:avLst>
              <a:gd name="adj" fmla="val 6363"/>
            </a:avLst>
          </a:prstGeom>
          <a:solidFill>
            <a:srgbClr val="FFFFFF"/>
          </a:solidFill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pic>
        <p:nvPicPr>
          <p:cNvPr id="419" name="Google Shape;419;g11e3c6115ab_0_13" descr="Logo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7945" y="839078"/>
            <a:ext cx="1436504" cy="14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1e3c6115ab_0_13"/>
          <p:cNvSpPr/>
          <p:nvPr/>
        </p:nvSpPr>
        <p:spPr>
          <a:xfrm>
            <a:off x="6616971" y="606044"/>
            <a:ext cx="1924323" cy="190257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pic>
        <p:nvPicPr>
          <p:cNvPr id="421" name="Google Shape;421;g11e3c6115ab_0_13" descr="Shape,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9330" y="847527"/>
            <a:ext cx="1419606" cy="141960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1e3c6115ab_0_13"/>
          <p:cNvSpPr/>
          <p:nvPr/>
        </p:nvSpPr>
        <p:spPr>
          <a:xfrm>
            <a:off x="4572000" y="2629265"/>
            <a:ext cx="1924323" cy="190257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pic>
        <p:nvPicPr>
          <p:cNvPr id="423" name="Google Shape;423;g11e3c6115ab_0_13" descr="Logo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10642" y="3091353"/>
            <a:ext cx="1447038" cy="9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1e3c6115ab_0_13"/>
          <p:cNvSpPr/>
          <p:nvPr/>
        </p:nvSpPr>
        <p:spPr>
          <a:xfrm rot="10800000" flipH="1">
            <a:off x="6616971" y="2629264"/>
            <a:ext cx="1919808" cy="1902572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pic>
        <p:nvPicPr>
          <p:cNvPr id="425" name="Google Shape;425;g11e3c6115ab_0_13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3356" y="3278481"/>
            <a:ext cx="1447038" cy="60413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1e3c6115ab_0_13"/>
          <p:cNvSpPr txBox="1">
            <a:spLocks noGrp="1"/>
          </p:cNvSpPr>
          <p:nvPr>
            <p:ph type="sldNum" idx="12"/>
          </p:nvPr>
        </p:nvSpPr>
        <p:spPr>
          <a:xfrm>
            <a:off x="7686672" y="4732020"/>
            <a:ext cx="314328" cy="2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4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graphicFrame>
        <p:nvGraphicFramePr>
          <p:cNvPr id="427" name="Google Shape;427;g11e3c6115ab_0_13"/>
          <p:cNvGraphicFramePr/>
          <p:nvPr>
            <p:extLst>
              <p:ext uri="{D42A27DB-BD31-4B8C-83A1-F6EECF244321}">
                <p14:modId xmlns:p14="http://schemas.microsoft.com/office/powerpoint/2010/main" val="2476145523"/>
              </p:ext>
            </p:extLst>
          </p:nvPr>
        </p:nvGraphicFramePr>
        <p:xfrm>
          <a:off x="614368" y="1472955"/>
          <a:ext cx="3326346" cy="3079660"/>
        </p:xfrm>
        <a:graphic>
          <a:graphicData uri="http://schemas.openxmlformats.org/drawingml/2006/table">
            <a:tbl>
              <a:tblPr firstRow="1" bandRow="1">
                <a:noFill/>
                <a:tableStyleId>{87F7FD22-9787-42CB-A40C-7F5331DB7D71}</a:tableStyleId>
              </a:tblPr>
              <a:tblGrid>
                <a:gridCol w="3326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8600"/>
                        </a:buClr>
                        <a:buSzPts val="1100"/>
                        <a:buFont typeface="Twentieth Century"/>
                        <a:buNone/>
                      </a:pPr>
                      <a:r>
                        <a:rPr lang="en" sz="1100" b="1" i="0" u="none" strike="noStrike" cap="none" dirty="0">
                          <a:solidFill>
                            <a:srgbClr val="FF8600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JavaFX</a:t>
                      </a:r>
                      <a:r>
                        <a:rPr lang="en" sz="1100" i="0" u="none" strike="noStrike" cap="none" dirty="0"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  </a:t>
                      </a:r>
                      <a:r>
                        <a:rPr lang="en-US" sz="1100" b="0" i="0" u="none" strike="noStrike" cap="none" dirty="0"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is a set of graphics and media packages that enables developers to design, create, test, debug, and deploy rich client applications that operate consistently across diverse platforms.</a:t>
                      </a:r>
                      <a:endParaRPr sz="1100" i="0" dirty="0">
                        <a:latin typeface="Kohinoor Bangla" panose="02000000000000000000" pitchFamily="2" charset="77"/>
                        <a:cs typeface="Kohinoor Bangla" panose="02000000000000000000" pitchFamily="2" charset="77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9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dirty="0">
                          <a:solidFill>
                            <a:srgbClr val="F75A00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Scene Builder  </a:t>
                      </a:r>
                      <a:r>
                        <a:rPr lang="en" sz="1100" i="0" dirty="0">
                          <a:solidFill>
                            <a:schemeClr val="lt1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allows the easy layout of JavaFX UI controls, charts, shapes, and containers so that you can quickly prototype user interfaces</a:t>
                      </a:r>
                      <a:r>
                        <a:rPr lang="en" sz="1100" i="0" dirty="0"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.</a:t>
                      </a:r>
                      <a:endParaRPr sz="1100" i="0" dirty="0">
                        <a:latin typeface="Kohinoor Bangla" panose="02000000000000000000" pitchFamily="2" charset="77"/>
                        <a:cs typeface="Kohinoor Bangla" panose="02000000000000000000" pitchFamily="2" charset="77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Pts val="1100"/>
                        <a:buFont typeface="Twentieth Century"/>
                        <a:buNone/>
                      </a:pPr>
                      <a:r>
                        <a:rPr lang="en" sz="1100" b="1" i="0" dirty="0">
                          <a:solidFill>
                            <a:srgbClr val="00B0F0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MySQL Server </a:t>
                      </a:r>
                      <a:r>
                        <a:rPr lang="en" sz="1100" b="1" i="0" dirty="0">
                          <a:solidFill>
                            <a:schemeClr val="bg1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Kohinoor Bangla" panose="02000000000000000000" pitchFamily="2" charset="77"/>
                          <a:ea typeface="Tw Cen MT"/>
                          <a:cs typeface="Kohinoor Bangla" panose="02000000000000000000" pitchFamily="2" charset="77"/>
                          <a:sym typeface="Arial"/>
                        </a:rPr>
                        <a:t>is used to add, delete, and modify data stored in the application.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 </a:t>
                      </a:r>
                      <a:endParaRPr sz="1100" i="0" dirty="0">
                        <a:solidFill>
                          <a:schemeClr val="bg1"/>
                        </a:solidFill>
                        <a:latin typeface="Kohinoor Bangla" panose="02000000000000000000" pitchFamily="2" charset="77"/>
                        <a:cs typeface="Kohinoor Bangla" panose="02000000000000000000" pitchFamily="2" charset="77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90018"/>
                        </a:buClr>
                        <a:buSzPts val="1100"/>
                        <a:buFont typeface="Twentieth Century"/>
                        <a:buNone/>
                      </a:pPr>
                      <a:r>
                        <a:rPr lang="en" sz="1100" b="1" i="0" dirty="0">
                          <a:solidFill>
                            <a:srgbClr val="FF0000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IntelliJ IDEA Ultimate  </a:t>
                      </a:r>
                      <a:r>
                        <a:rPr lang="en" sz="1100" i="0" dirty="0">
                          <a:solidFill>
                            <a:schemeClr val="lt1"/>
                          </a:solidFill>
                          <a:latin typeface="Kohinoor Bangla" panose="02000000000000000000" pitchFamily="2" charset="77"/>
                          <a:cs typeface="Kohinoor Bangla" panose="02000000000000000000" pitchFamily="2" charset="77"/>
                        </a:rPr>
                        <a:t>is designed for full-stack and enterprise development, supporting a wide range of backend and frontend frameworks and technologies. It includes profiling and database tools, an HTTP client, and many more features for professional developers out of the box.</a:t>
                      </a:r>
                      <a:endParaRPr sz="1100" i="0" dirty="0">
                        <a:latin typeface="Kohinoor Bangla" panose="02000000000000000000" pitchFamily="2" charset="77"/>
                        <a:cs typeface="Kohinoor Bangla" panose="02000000000000000000" pitchFamily="2" charset="7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dirty="0">
                        <a:latin typeface="Kohinoor Bangla" panose="02000000000000000000" pitchFamily="2" charset="77"/>
                        <a:cs typeface="Kohinoor Bangla" panose="02000000000000000000" pitchFamily="2" charset="77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434" name="Google Shape;434;p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435" name="Google Shape;435;p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9" name="Google Shape;439;p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1" name="Google Shape;441;p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2" name="Google Shape;442;p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5" name="Google Shape;445;p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6" name="Google Shape;446;p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447" name="Google Shape;447;p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8" name="Google Shape;448;p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49" name="Google Shape;449;p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0" name="Google Shape;450;p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3" name="Google Shape;453;p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5" name="Google Shape;455;p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7" name="Google Shape;457;p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8" name="Google Shape;458;p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1" name="Google Shape;461;p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63" name="Google Shape;463;p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4" name="Google Shape;464;p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7" name="Google Shape;467;p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69" name="Google Shape;469;p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1" name="Google Shape;471;p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" name="Google Shape;473;p2"/>
          <p:cNvSpPr/>
          <p:nvPr/>
        </p:nvSpPr>
        <p:spPr>
          <a:xfrm>
            <a:off x="0" y="0"/>
            <a:ext cx="9144002" cy="5143500"/>
          </a:xfrm>
          <a:prstGeom prst="rect">
            <a:avLst/>
          </a:prstGeom>
          <a:gradFill>
            <a:gsLst>
              <a:gs pos="0">
                <a:srgbClr val="00C0C0"/>
              </a:gs>
              <a:gs pos="82000">
                <a:srgbClr val="002060"/>
              </a:gs>
              <a:gs pos="100000">
                <a:srgbClr val="002355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sp>
        <p:nvSpPr>
          <p:cNvPr id="474" name="Google Shape;474;p2"/>
          <p:cNvSpPr txBox="1"/>
          <p:nvPr/>
        </p:nvSpPr>
        <p:spPr>
          <a:xfrm>
            <a:off x="6078721" y="820341"/>
            <a:ext cx="2749398" cy="361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3400"/>
              <a:buFont typeface="Twentieth Century"/>
              <a:buNone/>
            </a:pPr>
            <a:r>
              <a:rPr lang="en" sz="3400" b="1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MERGE SORT 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0" y="0"/>
            <a:ext cx="5663558" cy="51435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sp>
        <p:nvSpPr>
          <p:cNvPr id="476" name="Google Shape;476;p2"/>
          <p:cNvSpPr txBox="1"/>
          <p:nvPr/>
        </p:nvSpPr>
        <p:spPr>
          <a:xfrm>
            <a:off x="586979" y="605472"/>
            <a:ext cx="4373718" cy="419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Divide and Conquer Strategy 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Using the Divide and Conquer technique, we divide a problem into subproblems. When the solution to each subproblem is ready, we 'combine' the results from the subproblems to solve the main problem.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Divide</a:t>
            </a:r>
            <a:endParaRPr sz="16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If q is the halfway point between p and r, then we can split the subarray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p..r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into two arrays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p..q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and A[q+1, r].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Conquer</a:t>
            </a:r>
            <a:endParaRPr sz="16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In the conquer step, we try to sort both the subarrays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p..q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and A[q+1, r]. If we haven't yet reached the base case, we again divide both these subarrays and try to sort them.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none" strike="noStrike" cap="none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Combine</a:t>
            </a:r>
            <a:endParaRPr sz="16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 When the conquer step reaches the base step and we get two sorted subarrays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p..q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and A[q+1, r] for array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p..r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], we combine the results by creating a sorted array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p..r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from two sorted subarrays A[</a:t>
            </a:r>
            <a:r>
              <a:rPr lang="en" sz="1400" u="none" strike="noStrike" cap="none" dirty="0" err="1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p..q</a:t>
            </a:r>
            <a:r>
              <a:rPr lang="en" sz="1400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] and A[q+1, r].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734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endParaRPr sz="10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0" marR="0" lvl="0" indent="73421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None/>
            </a:pPr>
            <a:endParaRPr sz="1000" u="none" strike="noStrike" cap="none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</p:txBody>
      </p:sp>
      <p:cxnSp>
        <p:nvCxnSpPr>
          <p:cNvPr id="477" name="Google Shape;477;p2"/>
          <p:cNvCxnSpPr/>
          <p:nvPr/>
        </p:nvCxnSpPr>
        <p:spPr>
          <a:xfrm>
            <a:off x="5671921" y="0"/>
            <a:ext cx="0" cy="5143500"/>
          </a:xfrm>
          <a:prstGeom prst="straightConnector1">
            <a:avLst/>
          </a:prstGeom>
          <a:noFill/>
          <a:ln w="19050" cap="flat" cmpd="sng">
            <a:solidFill>
              <a:srgbClr val="B3FFFF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38100" dir="5400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78" name="Google Shape;478;p2"/>
          <p:cNvSpPr txBox="1">
            <a:spLocks noGrp="1"/>
          </p:cNvSpPr>
          <p:nvPr>
            <p:ph type="sldNum" idx="12"/>
          </p:nvPr>
        </p:nvSpPr>
        <p:spPr>
          <a:xfrm>
            <a:off x="8002296" y="4412455"/>
            <a:ext cx="2832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</a:pPr>
            <a:fld id="{00000000-1234-1234-1234-123412341234}" type="slidenum">
              <a:rPr lang="en" sz="1400">
                <a:solidFill>
                  <a:schemeClr val="lt1"/>
                </a:solidFill>
                <a:latin typeface="Kohinoor Bangla" panose="02000000000000000000" pitchFamily="2" charset="77"/>
                <a:cs typeface="Kohinoor Bangla" panose="02000000000000000000" pitchFamily="2" charset="77"/>
                <a:sym typeface="Twentieth Century"/>
              </a:rPr>
              <a:t>5</a:t>
            </a:fld>
            <a:endParaRPr sz="1400" dirty="0">
              <a:solidFill>
                <a:schemeClr val="lt1"/>
              </a:solidFill>
              <a:latin typeface="Kohinoor Bangla" panose="02000000000000000000" pitchFamily="2" charset="77"/>
              <a:cs typeface="Kohinoor Bangla" panose="02000000000000000000" pitchFamily="2" charset="77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"/>
          <p:cNvSpPr txBox="1"/>
          <p:nvPr/>
        </p:nvSpPr>
        <p:spPr>
          <a:xfrm>
            <a:off x="865132" y="462220"/>
            <a:ext cx="338424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Twentieth Century"/>
              <a:buNone/>
            </a:pPr>
            <a:r>
              <a:rPr lang="en" sz="3400" b="1" u="none" strike="noStrike" cap="none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MERGE SORT 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484" name="Google Shape;484;p3"/>
          <p:cNvSpPr txBox="1"/>
          <p:nvPr/>
        </p:nvSpPr>
        <p:spPr>
          <a:xfrm>
            <a:off x="727789" y="1192616"/>
            <a:ext cx="369274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" sz="1000" b="0" i="0" u="none" strike="noStrike" cap="none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mergeSort</a:t>
            </a:r>
            <a:r>
              <a:rPr lang="en" sz="1000" b="0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(int[] a, int n)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if (n &lt; 2)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return;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 mid = n / 2;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int[] l = new int[mid];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int[] r = new int[n - mid];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for (int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0;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&lt; mid;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++)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l[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 = a[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for (int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= mid;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&lt; n; 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r[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- mid] = a[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];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mergeSort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(l, mid);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0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mergeSort</a:t>
            </a: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(r, n - mid);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merge(a, l, r, mid, n - mid);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485" name="Google Shape;485;p3"/>
          <p:cNvSpPr txBox="1"/>
          <p:nvPr/>
        </p:nvSpPr>
        <p:spPr>
          <a:xfrm>
            <a:off x="4539343" y="1186248"/>
            <a:ext cx="4173269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merge( int[] a, int[] l, int[] r, 					int left, int right) { 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int i = 0, j = 0, k =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while (i &lt; left &amp;&amp; j &lt; right)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if (l[i] &lt;= r[j])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	a[k++] = l[i++];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} else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	a[k++] = r[j++];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while (i &lt; left)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a[k++] = l[i++];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while (j &lt; right)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a[k++] = r[j++];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cxnSp>
        <p:nvCxnSpPr>
          <p:cNvPr id="486" name="Google Shape;486;p3"/>
          <p:cNvCxnSpPr/>
          <p:nvPr/>
        </p:nvCxnSpPr>
        <p:spPr>
          <a:xfrm>
            <a:off x="4457853" y="1152402"/>
            <a:ext cx="0" cy="340100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3"/>
          <p:cNvSpPr txBox="1">
            <a:spLocks noGrp="1"/>
          </p:cNvSpPr>
          <p:nvPr>
            <p:ph type="sldNum" idx="12"/>
          </p:nvPr>
        </p:nvSpPr>
        <p:spPr>
          <a:xfrm>
            <a:off x="8033288" y="4412456"/>
            <a:ext cx="2522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6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C0"/>
            </a:gs>
            <a:gs pos="82000">
              <a:srgbClr val="002060"/>
            </a:gs>
            <a:gs pos="100000">
              <a:srgbClr val="002355"/>
            </a:gs>
          </a:gsLst>
          <a:lin ang="5040000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"/>
          <p:cNvSpPr txBox="1">
            <a:spLocks noGrp="1"/>
          </p:cNvSpPr>
          <p:nvPr>
            <p:ph type="sldNum" idx="12"/>
          </p:nvPr>
        </p:nvSpPr>
        <p:spPr>
          <a:xfrm>
            <a:off x="8012624" y="4412456"/>
            <a:ext cx="2729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</a:pPr>
            <a:fld id="{00000000-1234-1234-1234-123412341234}" type="slidenum">
              <a:rPr lang="en" sz="1400">
                <a:latin typeface="Kohinoor Bangla" panose="02000000000000000000" pitchFamily="2" charset="77"/>
                <a:cs typeface="Kohinoor Bangla" panose="02000000000000000000" pitchFamily="2" charset="77"/>
              </a:rPr>
              <a:t>7</a:t>
            </a:fld>
            <a:endParaRPr sz="1400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493" name="Google Shape;493;p4"/>
          <p:cNvSpPr txBox="1"/>
          <p:nvPr/>
        </p:nvSpPr>
        <p:spPr>
          <a:xfrm>
            <a:off x="856060" y="463888"/>
            <a:ext cx="3384246" cy="52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400"/>
              <a:buFont typeface="Twentieth Century"/>
              <a:buNone/>
            </a:pPr>
            <a:r>
              <a:rPr lang="en" sz="3400" b="1" cap="none" dirty="0">
                <a:solidFill>
                  <a:srgbClr val="00206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MERGE SORT </a:t>
            </a:r>
            <a:endParaRPr b="1"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494" name="Google Shape;494;p4"/>
          <p:cNvSpPr txBox="1"/>
          <p:nvPr/>
        </p:nvSpPr>
        <p:spPr>
          <a:xfrm>
            <a:off x="1702387" y="1488313"/>
            <a:ext cx="1403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8  2   9   4</a:t>
            </a:r>
            <a:endParaRPr/>
          </a:p>
        </p:txBody>
      </p:sp>
      <p:sp>
        <p:nvSpPr>
          <p:cNvPr id="495" name="Google Shape;495;p4"/>
          <p:cNvSpPr txBox="1"/>
          <p:nvPr/>
        </p:nvSpPr>
        <p:spPr>
          <a:xfrm>
            <a:off x="4723955" y="1505475"/>
            <a:ext cx="1479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5   3   1   6</a:t>
            </a:r>
            <a:endParaRPr dirty="0"/>
          </a:p>
        </p:txBody>
      </p:sp>
      <p:sp>
        <p:nvSpPr>
          <p:cNvPr id="496" name="Google Shape;496;p4"/>
          <p:cNvSpPr txBox="1"/>
          <p:nvPr/>
        </p:nvSpPr>
        <p:spPr>
          <a:xfrm>
            <a:off x="1385442" y="2099722"/>
            <a:ext cx="717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8   2</a:t>
            </a:r>
            <a:endParaRPr/>
          </a:p>
        </p:txBody>
      </p:sp>
      <p:sp>
        <p:nvSpPr>
          <p:cNvPr id="497" name="Google Shape;497;p4"/>
          <p:cNvSpPr txBox="1"/>
          <p:nvPr/>
        </p:nvSpPr>
        <p:spPr>
          <a:xfrm>
            <a:off x="5760593" y="2073154"/>
            <a:ext cx="717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1   6</a:t>
            </a:r>
            <a:endParaRPr dirty="0"/>
          </a:p>
        </p:txBody>
      </p:sp>
      <p:sp>
        <p:nvSpPr>
          <p:cNvPr id="498" name="Google Shape;498;p4"/>
          <p:cNvSpPr txBox="1"/>
          <p:nvPr/>
        </p:nvSpPr>
        <p:spPr>
          <a:xfrm>
            <a:off x="2607816" y="2089371"/>
            <a:ext cx="717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9   4</a:t>
            </a:r>
            <a:endParaRPr/>
          </a:p>
        </p:txBody>
      </p:sp>
      <p:sp>
        <p:nvSpPr>
          <p:cNvPr id="499" name="Google Shape;499;p4"/>
          <p:cNvSpPr txBox="1"/>
          <p:nvPr/>
        </p:nvSpPr>
        <p:spPr>
          <a:xfrm>
            <a:off x="4470240" y="2089371"/>
            <a:ext cx="717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5   3</a:t>
            </a:r>
            <a:endParaRPr/>
          </a:p>
        </p:txBody>
      </p:sp>
      <p:sp>
        <p:nvSpPr>
          <p:cNvPr id="500" name="Google Shape;500;p4"/>
          <p:cNvSpPr txBox="1"/>
          <p:nvPr/>
        </p:nvSpPr>
        <p:spPr>
          <a:xfrm>
            <a:off x="666072" y="2708677"/>
            <a:ext cx="61093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	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dirty="0"/>
          </a:p>
        </p:txBody>
      </p:sp>
      <p:sp>
        <p:nvSpPr>
          <p:cNvPr id="501" name="Google Shape;501;p4"/>
          <p:cNvSpPr txBox="1"/>
          <p:nvPr/>
        </p:nvSpPr>
        <p:spPr>
          <a:xfrm>
            <a:off x="1191768" y="3407970"/>
            <a:ext cx="54078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2   8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4    9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3   5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1   6</a:t>
            </a:r>
            <a:endParaRPr dirty="0"/>
          </a:p>
        </p:txBody>
      </p:sp>
      <p:sp>
        <p:nvSpPr>
          <p:cNvPr id="502" name="Google Shape;502;p4"/>
          <p:cNvSpPr txBox="1"/>
          <p:nvPr/>
        </p:nvSpPr>
        <p:spPr>
          <a:xfrm>
            <a:off x="1047304" y="4042975"/>
            <a:ext cx="518603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2   4   8   9</a:t>
            </a: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1   3   5   6</a:t>
            </a:r>
            <a:endParaRPr dirty="0"/>
          </a:p>
        </p:txBody>
      </p:sp>
      <p:sp>
        <p:nvSpPr>
          <p:cNvPr id="503" name="Google Shape;503;p4"/>
          <p:cNvSpPr txBox="1"/>
          <p:nvPr/>
        </p:nvSpPr>
        <p:spPr>
          <a:xfrm>
            <a:off x="1808382" y="4621742"/>
            <a:ext cx="3613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240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1   2   3   4   5   6   8   9</a:t>
            </a:r>
            <a:endParaRPr dirty="0"/>
          </a:p>
        </p:txBody>
      </p:sp>
      <p:cxnSp>
        <p:nvCxnSpPr>
          <p:cNvPr id="504" name="Google Shape;504;p4"/>
          <p:cNvCxnSpPr>
            <a:cxnSpLocks/>
          </p:cNvCxnSpPr>
          <p:nvPr/>
        </p:nvCxnSpPr>
        <p:spPr>
          <a:xfrm flipH="1">
            <a:off x="3128742" y="1450970"/>
            <a:ext cx="674309" cy="14348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4"/>
          <p:cNvCxnSpPr>
            <a:cxnSpLocks/>
          </p:cNvCxnSpPr>
          <p:nvPr/>
        </p:nvCxnSpPr>
        <p:spPr>
          <a:xfrm>
            <a:off x="4179744" y="1455177"/>
            <a:ext cx="594043" cy="11597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4"/>
          <p:cNvCxnSpPr/>
          <p:nvPr/>
        </p:nvCxnSpPr>
        <p:spPr>
          <a:xfrm flipH="1">
            <a:off x="1744217" y="1967040"/>
            <a:ext cx="544512" cy="17395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" name="Google Shape;507;p4"/>
          <p:cNvCxnSpPr/>
          <p:nvPr/>
        </p:nvCxnSpPr>
        <p:spPr>
          <a:xfrm>
            <a:off x="2451529" y="1956721"/>
            <a:ext cx="518239" cy="18427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4"/>
          <p:cNvCxnSpPr/>
          <p:nvPr/>
        </p:nvCxnSpPr>
        <p:spPr>
          <a:xfrm flipH="1">
            <a:off x="4794050" y="1951713"/>
            <a:ext cx="518240" cy="20817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4"/>
          <p:cNvCxnSpPr/>
          <p:nvPr/>
        </p:nvCxnSpPr>
        <p:spPr>
          <a:xfrm>
            <a:off x="5562635" y="1951713"/>
            <a:ext cx="598967" cy="20817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0" name="Google Shape;510;p4"/>
          <p:cNvCxnSpPr/>
          <p:nvPr/>
        </p:nvCxnSpPr>
        <p:spPr>
          <a:xfrm flipH="1">
            <a:off x="1503444" y="2531350"/>
            <a:ext cx="209284" cy="25417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1" name="Google Shape;511;p4"/>
          <p:cNvCxnSpPr/>
          <p:nvPr/>
        </p:nvCxnSpPr>
        <p:spPr>
          <a:xfrm>
            <a:off x="1779494" y="2531523"/>
            <a:ext cx="201788" cy="24288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4"/>
          <p:cNvCxnSpPr/>
          <p:nvPr/>
        </p:nvCxnSpPr>
        <p:spPr>
          <a:xfrm flipH="1">
            <a:off x="2709300" y="2556922"/>
            <a:ext cx="231064" cy="212693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3" name="Google Shape;513;p4"/>
          <p:cNvCxnSpPr/>
          <p:nvPr/>
        </p:nvCxnSpPr>
        <p:spPr>
          <a:xfrm>
            <a:off x="3047556" y="2541397"/>
            <a:ext cx="247647" cy="23301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4"/>
          <p:cNvCxnSpPr/>
          <p:nvPr/>
        </p:nvCxnSpPr>
        <p:spPr>
          <a:xfrm flipH="1">
            <a:off x="4571999" y="2525677"/>
            <a:ext cx="201788" cy="24393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4"/>
          <p:cNvCxnSpPr/>
          <p:nvPr/>
        </p:nvCxnSpPr>
        <p:spPr>
          <a:xfrm>
            <a:off x="4868182" y="2525677"/>
            <a:ext cx="247646" cy="25417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4"/>
          <p:cNvCxnSpPr/>
          <p:nvPr/>
        </p:nvCxnSpPr>
        <p:spPr>
          <a:xfrm flipH="1">
            <a:off x="5871782" y="2498827"/>
            <a:ext cx="241022" cy="27558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4"/>
          <p:cNvCxnSpPr/>
          <p:nvPr/>
        </p:nvCxnSpPr>
        <p:spPr>
          <a:xfrm>
            <a:off x="6182633" y="2506722"/>
            <a:ext cx="281953" cy="26125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4"/>
          <p:cNvCxnSpPr/>
          <p:nvPr/>
        </p:nvCxnSpPr>
        <p:spPr>
          <a:xfrm>
            <a:off x="1406841" y="3154742"/>
            <a:ext cx="295545" cy="27436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"/>
          <p:cNvCxnSpPr/>
          <p:nvPr/>
        </p:nvCxnSpPr>
        <p:spPr>
          <a:xfrm flipH="1">
            <a:off x="1808382" y="3144620"/>
            <a:ext cx="231888" cy="28790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"/>
          <p:cNvCxnSpPr/>
          <p:nvPr/>
        </p:nvCxnSpPr>
        <p:spPr>
          <a:xfrm>
            <a:off x="2660659" y="3144620"/>
            <a:ext cx="295545" cy="29718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"/>
          <p:cNvCxnSpPr/>
          <p:nvPr/>
        </p:nvCxnSpPr>
        <p:spPr>
          <a:xfrm flipH="1">
            <a:off x="3090720" y="3161787"/>
            <a:ext cx="295544" cy="2562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"/>
          <p:cNvCxnSpPr/>
          <p:nvPr/>
        </p:nvCxnSpPr>
        <p:spPr>
          <a:xfrm>
            <a:off x="4444800" y="3144620"/>
            <a:ext cx="328987" cy="27337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"/>
          <p:cNvCxnSpPr/>
          <p:nvPr/>
        </p:nvCxnSpPr>
        <p:spPr>
          <a:xfrm flipH="1">
            <a:off x="4837642" y="3135428"/>
            <a:ext cx="328988" cy="29367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4"/>
          <p:cNvCxnSpPr/>
          <p:nvPr/>
        </p:nvCxnSpPr>
        <p:spPr>
          <a:xfrm>
            <a:off x="5832320" y="3191001"/>
            <a:ext cx="252979" cy="2812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4"/>
          <p:cNvCxnSpPr>
            <a:cxnSpLocks/>
          </p:cNvCxnSpPr>
          <p:nvPr/>
        </p:nvCxnSpPr>
        <p:spPr>
          <a:xfrm flipH="1">
            <a:off x="6203505" y="3170343"/>
            <a:ext cx="261080" cy="30185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"/>
          <p:cNvCxnSpPr/>
          <p:nvPr/>
        </p:nvCxnSpPr>
        <p:spPr>
          <a:xfrm>
            <a:off x="1759539" y="3841528"/>
            <a:ext cx="623305" cy="27376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4"/>
          <p:cNvCxnSpPr/>
          <p:nvPr/>
        </p:nvCxnSpPr>
        <p:spPr>
          <a:xfrm flipH="1">
            <a:off x="2451529" y="3838702"/>
            <a:ext cx="596026" cy="26856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4"/>
          <p:cNvCxnSpPr/>
          <p:nvPr/>
        </p:nvCxnSpPr>
        <p:spPr>
          <a:xfrm>
            <a:off x="4802222" y="3835940"/>
            <a:ext cx="553730" cy="27935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"/>
          <p:cNvCxnSpPr/>
          <p:nvPr/>
        </p:nvCxnSpPr>
        <p:spPr>
          <a:xfrm flipH="1">
            <a:off x="5526331" y="3835939"/>
            <a:ext cx="596027" cy="26753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"/>
          <p:cNvCxnSpPr/>
          <p:nvPr/>
        </p:nvCxnSpPr>
        <p:spPr>
          <a:xfrm>
            <a:off x="2382843" y="4468749"/>
            <a:ext cx="1491799" cy="20476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4"/>
          <p:cNvCxnSpPr/>
          <p:nvPr/>
        </p:nvCxnSpPr>
        <p:spPr>
          <a:xfrm flipH="1">
            <a:off x="4026470" y="4476782"/>
            <a:ext cx="1437260" cy="19673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4"/>
          <p:cNvSpPr txBox="1"/>
          <p:nvPr/>
        </p:nvSpPr>
        <p:spPr>
          <a:xfrm>
            <a:off x="1076958" y="3809134"/>
            <a:ext cx="7966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Merge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33" name="Google Shape;533;p4"/>
          <p:cNvSpPr txBox="1"/>
          <p:nvPr/>
        </p:nvSpPr>
        <p:spPr>
          <a:xfrm>
            <a:off x="1873634" y="4476781"/>
            <a:ext cx="76864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Merge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34" name="Google Shape;534;p4"/>
          <p:cNvSpPr txBox="1"/>
          <p:nvPr/>
        </p:nvSpPr>
        <p:spPr>
          <a:xfrm>
            <a:off x="856061" y="1571153"/>
            <a:ext cx="8103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Divide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35" name="Google Shape;535;p4"/>
          <p:cNvSpPr txBox="1"/>
          <p:nvPr/>
        </p:nvSpPr>
        <p:spPr>
          <a:xfrm>
            <a:off x="549926" y="2199770"/>
            <a:ext cx="8103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Divide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36" name="Google Shape;536;p4"/>
          <p:cNvSpPr txBox="1"/>
          <p:nvPr/>
        </p:nvSpPr>
        <p:spPr>
          <a:xfrm>
            <a:off x="85280" y="2816710"/>
            <a:ext cx="11022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1 element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37" name="Google Shape;537;p4"/>
          <p:cNvSpPr txBox="1"/>
          <p:nvPr/>
        </p:nvSpPr>
        <p:spPr>
          <a:xfrm>
            <a:off x="2735965" y="1063752"/>
            <a:ext cx="311592" cy="2984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538" name="Google Shape;538;p4"/>
          <p:cNvSpPr txBox="1"/>
          <p:nvPr/>
        </p:nvSpPr>
        <p:spPr>
          <a:xfrm>
            <a:off x="3056066" y="1063752"/>
            <a:ext cx="320102" cy="2968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539" name="Google Shape;539;p4"/>
          <p:cNvSpPr txBox="1"/>
          <p:nvPr/>
        </p:nvSpPr>
        <p:spPr>
          <a:xfrm>
            <a:off x="3386266" y="1063752"/>
            <a:ext cx="320102" cy="2968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dirty="0"/>
          </a:p>
        </p:txBody>
      </p:sp>
      <p:sp>
        <p:nvSpPr>
          <p:cNvPr id="540" name="Google Shape;540;p4"/>
          <p:cNvSpPr txBox="1"/>
          <p:nvPr/>
        </p:nvSpPr>
        <p:spPr>
          <a:xfrm>
            <a:off x="3706368" y="1063752"/>
            <a:ext cx="320102" cy="29924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541" name="Google Shape;541;p4"/>
          <p:cNvSpPr txBox="1"/>
          <p:nvPr/>
        </p:nvSpPr>
        <p:spPr>
          <a:xfrm>
            <a:off x="4034979" y="1063752"/>
            <a:ext cx="311592" cy="2968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542" name="Google Shape;542;p4"/>
          <p:cNvSpPr txBox="1"/>
          <p:nvPr/>
        </p:nvSpPr>
        <p:spPr>
          <a:xfrm>
            <a:off x="4355080" y="1063752"/>
            <a:ext cx="330201" cy="2968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543" name="Google Shape;543;p4"/>
          <p:cNvSpPr txBox="1"/>
          <p:nvPr/>
        </p:nvSpPr>
        <p:spPr>
          <a:xfrm>
            <a:off x="4694552" y="1063751"/>
            <a:ext cx="330201" cy="29924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544" name="Google Shape;544;p4"/>
          <p:cNvSpPr txBox="1"/>
          <p:nvPr/>
        </p:nvSpPr>
        <p:spPr>
          <a:xfrm>
            <a:off x="5040120" y="1061370"/>
            <a:ext cx="330201" cy="29924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545" name="Google Shape;545;p4"/>
          <p:cNvSpPr txBox="1"/>
          <p:nvPr/>
        </p:nvSpPr>
        <p:spPr>
          <a:xfrm>
            <a:off x="666073" y="3133647"/>
            <a:ext cx="8213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FF0000"/>
                </a:solidFill>
                <a:latin typeface="Kohinoor Bangla" panose="02000000000000000000" pitchFamily="2" charset="77"/>
                <a:ea typeface="Times New Roman"/>
                <a:cs typeface="Kohinoor Bangla" panose="02000000000000000000" pitchFamily="2" charset="77"/>
                <a:sym typeface="Times New Roman"/>
              </a:rPr>
              <a:t>Merge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  <p:sp>
        <p:nvSpPr>
          <p:cNvPr id="546" name="Google Shape;546;p4"/>
          <p:cNvSpPr txBox="1"/>
          <p:nvPr/>
        </p:nvSpPr>
        <p:spPr>
          <a:xfrm>
            <a:off x="6714394" y="1437018"/>
            <a:ext cx="2344326" cy="21236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When solved, the time complexity will come to </a:t>
            </a:r>
            <a:r>
              <a:rPr lang="en" sz="1100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O(N log N)</a:t>
            </a:r>
            <a:endParaRPr sz="11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This is true for the worst, average and best case since it will always divide the array into two and then merge.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Kohinoor Bangla" panose="02000000000000000000" pitchFamily="2" charset="77"/>
              <a:ea typeface="Twentieth Century"/>
              <a:cs typeface="Kohinoor Bangla" panose="02000000000000000000" pitchFamily="2" charset="77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The space complexity of the algorithm is </a:t>
            </a:r>
            <a:r>
              <a:rPr lang="en" sz="1100" dirty="0">
                <a:solidFill>
                  <a:srgbClr val="FF0000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O(N) </a:t>
            </a:r>
            <a:r>
              <a:rPr lang="en" sz="1100" dirty="0">
                <a:solidFill>
                  <a:schemeClr val="lt1"/>
                </a:solidFill>
                <a:latin typeface="Kohinoor Bangla" panose="02000000000000000000" pitchFamily="2" charset="77"/>
                <a:ea typeface="Twentieth Century"/>
                <a:cs typeface="Kohinoor Bangla" panose="02000000000000000000" pitchFamily="2" charset="77"/>
                <a:sym typeface="Twentieth Century"/>
              </a:rPr>
              <a:t>as we're creating temporary arrays in every recursive call.</a:t>
            </a:r>
            <a:endParaRPr dirty="0">
              <a:latin typeface="Kohinoor Bangla" panose="02000000000000000000" pitchFamily="2" charset="77"/>
              <a:cs typeface="Kohinoor Bangla" panose="02000000000000000000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C21F-E3DA-4937-9A6E-DD857B22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  <a:t>Analysis of merge sort</a:t>
            </a:r>
            <a:br>
              <a:rPr lang="en-US" b="1" i="0" dirty="0">
                <a:solidFill>
                  <a:srgbClr val="21242C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F9BD8-FABD-4D32-960A-FDACEE501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= log2 n +1</a:t>
            </a:r>
          </a:p>
          <a:p>
            <a:r>
              <a:rPr lang="en-US" dirty="0" err="1"/>
              <a:t>cn</a:t>
            </a:r>
            <a:r>
              <a:rPr lang="en-US" dirty="0"/>
              <a:t> = n/subproblems</a:t>
            </a:r>
          </a:p>
          <a:p>
            <a:r>
              <a:rPr lang="en-US" dirty="0"/>
              <a:t>Total time </a:t>
            </a:r>
            <a:r>
              <a:rPr lang="en-US" dirty="0" err="1"/>
              <a:t>cn</a:t>
            </a:r>
            <a:r>
              <a:rPr lang="en-US" dirty="0"/>
              <a:t>(log2n+1) = O(nlog2 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1D54C-C72C-4CBC-9847-200A82A68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EB85F-63D3-4478-A80F-C232CA03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74" y="2126342"/>
            <a:ext cx="3251186" cy="20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287A-A1D3-4E72-AE6F-B160FFEE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Matplotlib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24951-6EAF-429D-8098-BCA04D119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F6936-9065-4115-9E68-AA2AE17514C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61D0F-7EBA-43D5-B05B-8BC9249239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290F2-3933-4AAC-BE26-FA954118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1687114"/>
            <a:ext cx="3957142" cy="3049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92F5D-9E95-49E7-8CA0-200855F2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3" y="1369616"/>
            <a:ext cx="3663580" cy="35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32024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1667</Words>
  <Application>Microsoft Macintosh PowerPoint</Application>
  <PresentationFormat>On-screen Show (16:9)</PresentationFormat>
  <Paragraphs>274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Lato</vt:lpstr>
      <vt:lpstr>Arial</vt:lpstr>
      <vt:lpstr>Kohinoor Bangla</vt:lpstr>
      <vt:lpstr>Courier New</vt:lpstr>
      <vt:lpstr>Tahoma</vt:lpstr>
      <vt:lpstr>Open Sans</vt:lpstr>
      <vt:lpstr>Zilla Slab SemiBold</vt:lpstr>
      <vt:lpstr>Twentieth Century</vt:lpstr>
      <vt:lpstr>Times New Roman</vt:lpstr>
      <vt:lpstr>Red Hat Text</vt:lpstr>
      <vt:lpstr>Circuit</vt:lpstr>
      <vt:lpstr>PRODUCT SEARCH</vt:lpstr>
      <vt:lpstr>PowerPoint Presentation</vt:lpstr>
      <vt:lpstr>TIMELINE</vt:lpstr>
      <vt:lpstr>LANGUAGES AND SOFTWARE USED</vt:lpstr>
      <vt:lpstr>PowerPoint Presentation</vt:lpstr>
      <vt:lpstr>PowerPoint Presentation</vt:lpstr>
      <vt:lpstr>PowerPoint Presentation</vt:lpstr>
      <vt:lpstr>Analysis of merge sort </vt:lpstr>
      <vt:lpstr>Using Matplotlib </vt:lpstr>
      <vt:lpstr>Arrays.sort() and Collections.sort() </vt:lpstr>
      <vt:lpstr>Comparison of Different Sorts</vt:lpstr>
      <vt:lpstr>PowerPoint Presentation</vt:lpstr>
      <vt:lpstr>Display code</vt:lpstr>
      <vt:lpstr>BINARY SEARCH</vt:lpstr>
      <vt:lpstr>PowerPoint Presentation</vt:lpstr>
      <vt:lpstr>PowerPoint Presentation</vt:lpstr>
      <vt:lpstr>SEARCH ALGORITHM COMPARISON </vt:lpstr>
      <vt:lpstr>RUNNING TIME FOR COMBINED ALGORITHMS</vt:lpstr>
      <vt:lpstr>WORST(AND AVERAGE) CASE  RUNNING TIME FOR COMBINED ALGORITHMS</vt:lpstr>
      <vt:lpstr>BEST CASE RUNNING TIME FOR COMBINED ALGORITHMS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SEARCH</dc:title>
  <dc:creator>Carlos Mendoza</dc:creator>
  <cp:lastModifiedBy>Ivan Dmytrovych Zelenkov</cp:lastModifiedBy>
  <cp:revision>23</cp:revision>
  <dcterms:modified xsi:type="dcterms:W3CDTF">2022-05-01T05:02:34Z</dcterms:modified>
</cp:coreProperties>
</file>